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2"/>
  </p:notesMasterIdLst>
  <p:handoutMasterIdLst>
    <p:handoutMasterId r:id="rId153"/>
  </p:handout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99" r:id="rId47"/>
    <p:sldId id="1000" r:id="rId48"/>
    <p:sldId id="981" r:id="rId49"/>
    <p:sldId id="984" r:id="rId50"/>
    <p:sldId id="982" r:id="rId51"/>
    <p:sldId id="722" r:id="rId52"/>
    <p:sldId id="749" r:id="rId53"/>
    <p:sldId id="750" r:id="rId54"/>
    <p:sldId id="752" r:id="rId55"/>
    <p:sldId id="745" r:id="rId56"/>
    <p:sldId id="754" r:id="rId57"/>
    <p:sldId id="756" r:id="rId58"/>
    <p:sldId id="758" r:id="rId59"/>
    <p:sldId id="1001" r:id="rId60"/>
    <p:sldId id="278" r:id="rId61"/>
    <p:sldId id="1010" r:id="rId62"/>
    <p:sldId id="1011" r:id="rId63"/>
    <p:sldId id="1006" r:id="rId64"/>
    <p:sldId id="1007" r:id="rId65"/>
    <p:sldId id="779" r:id="rId66"/>
    <p:sldId id="1013" r:id="rId67"/>
    <p:sldId id="1009" r:id="rId68"/>
    <p:sldId id="1012" r:id="rId69"/>
    <p:sldId id="760" r:id="rId70"/>
    <p:sldId id="307" r:id="rId71"/>
    <p:sldId id="306" r:id="rId72"/>
    <p:sldId id="309" r:id="rId73"/>
    <p:sldId id="796" r:id="rId74"/>
    <p:sldId id="299" r:id="rId75"/>
    <p:sldId id="994" r:id="rId76"/>
    <p:sldId id="292" r:id="rId77"/>
    <p:sldId id="780" r:id="rId78"/>
    <p:sldId id="797" r:id="rId79"/>
    <p:sldId id="285" r:id="rId80"/>
    <p:sldId id="311" r:id="rId81"/>
    <p:sldId id="287" r:id="rId82"/>
    <p:sldId id="989" r:id="rId83"/>
    <p:sldId id="995" r:id="rId84"/>
    <p:sldId id="781" r:id="rId85"/>
    <p:sldId id="990" r:id="rId86"/>
    <p:sldId id="782" r:id="rId87"/>
    <p:sldId id="293" r:id="rId88"/>
    <p:sldId id="295" r:id="rId89"/>
    <p:sldId id="991" r:id="rId90"/>
    <p:sldId id="301" r:id="rId91"/>
    <p:sldId id="985" r:id="rId92"/>
    <p:sldId id="288" r:id="rId93"/>
    <p:sldId id="296" r:id="rId94"/>
    <p:sldId id="783" r:id="rId95"/>
    <p:sldId id="315" r:id="rId96"/>
    <p:sldId id="1015" r:id="rId97"/>
    <p:sldId id="1014" r:id="rId98"/>
    <p:sldId id="1016" r:id="rId99"/>
    <p:sldId id="314" r:id="rId100"/>
    <p:sldId id="1017" r:id="rId101"/>
    <p:sldId id="800" r:id="rId102"/>
    <p:sldId id="313" r:id="rId103"/>
    <p:sldId id="1018" r:id="rId104"/>
    <p:sldId id="798" r:id="rId105"/>
    <p:sldId id="316" r:id="rId106"/>
    <p:sldId id="784" r:id="rId107"/>
    <p:sldId id="785" r:id="rId108"/>
    <p:sldId id="257" r:id="rId109"/>
    <p:sldId id="317" r:id="rId110"/>
    <p:sldId id="318" r:id="rId111"/>
    <p:sldId id="319" r:id="rId112"/>
    <p:sldId id="320" r:id="rId113"/>
    <p:sldId id="751" r:id="rId114"/>
    <p:sldId id="777" r:id="rId115"/>
    <p:sldId id="268" r:id="rId116"/>
    <p:sldId id="269" r:id="rId117"/>
    <p:sldId id="974" r:id="rId118"/>
    <p:sldId id="710" r:id="rId119"/>
    <p:sldId id="970" r:id="rId120"/>
    <p:sldId id="971" r:id="rId121"/>
    <p:sldId id="972" r:id="rId122"/>
    <p:sldId id="739" r:id="rId123"/>
    <p:sldId id="738" r:id="rId124"/>
    <p:sldId id="734" r:id="rId125"/>
    <p:sldId id="876" r:id="rId126"/>
    <p:sldId id="675" r:id="rId127"/>
    <p:sldId id="676" r:id="rId128"/>
    <p:sldId id="677" r:id="rId129"/>
    <p:sldId id="678" r:id="rId130"/>
    <p:sldId id="674" r:id="rId131"/>
    <p:sldId id="679" r:id="rId132"/>
    <p:sldId id="877" r:id="rId133"/>
    <p:sldId id="1035" r:id="rId134"/>
    <p:sldId id="1036" r:id="rId135"/>
    <p:sldId id="1034" r:id="rId136"/>
    <p:sldId id="878" r:id="rId137"/>
    <p:sldId id="973" r:id="rId138"/>
    <p:sldId id="997" r:id="rId139"/>
    <p:sldId id="1020" r:id="rId140"/>
    <p:sldId id="1022" r:id="rId141"/>
    <p:sldId id="1026" r:id="rId142"/>
    <p:sldId id="1019" r:id="rId143"/>
    <p:sldId id="1028" r:id="rId144"/>
    <p:sldId id="1029" r:id="rId145"/>
    <p:sldId id="1025" r:id="rId146"/>
    <p:sldId id="1021" r:id="rId147"/>
    <p:sldId id="1027" r:id="rId148"/>
    <p:sldId id="1032" r:id="rId149"/>
    <p:sldId id="1033" r:id="rId150"/>
    <p:sldId id="1031" r:id="rId1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75"/>
    <p:restoredTop sz="95679"/>
  </p:normalViewPr>
  <p:slideViewPr>
    <p:cSldViewPr snapToGrid="0" snapToObjects="1">
      <p:cViewPr varScale="1">
        <p:scale>
          <a:sx n="99" d="100"/>
          <a:sy n="99" d="100"/>
        </p:scale>
        <p:origin x="208" y="560"/>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94" d="100"/>
        <a:sy n="94" d="100"/>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11/5/21</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11/5/21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630267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384105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800710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895675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449444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59731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11552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8205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237003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6858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61564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4242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11116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81313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09145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113</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120</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121</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122</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123</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124</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137</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8997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3F1B8D97-2CF1-2843-A93A-FA70B47820D7}" type="datetime1">
              <a:rPr lang="en-US" smtClean="0"/>
              <a:t>11/5/21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5191583D-FA0F-5F4A-AB1B-E07A2D92C65B}" type="datetime1">
              <a:rPr lang="en-US" smtClean="0"/>
              <a:t>11/5/21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2FDDC09D-AD0E-3E48-A609-693E720C3CF7}" type="datetime1">
              <a:rPr lang="en-US" smtClean="0"/>
              <a:t>11/5/21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4DEDD7F-80F0-3941-B0FC-ED47EDA8FFB0}" type="datetime1">
              <a:rPr lang="en-US" smtClean="0"/>
              <a:t>11/5/21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50671D74-80A3-0B45-82A6-BD1B155E5BD0}" type="datetime1">
              <a:rPr lang="en-US" smtClean="0"/>
              <a:t>11/5/21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74C833ED-5242-E14D-BA60-8624882653CD}" type="datetime1">
              <a:rPr lang="en-US" smtClean="0"/>
              <a:t>11/5/21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A611C7C2-57B9-0748-8767-6C52B68F8363}" type="datetime1">
              <a:rPr lang="en-US" smtClean="0"/>
              <a:t>11/5/21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4931262B-B4F6-9E41-8DDD-BA420FD6B0A6}" type="datetime1">
              <a:rPr lang="en-US" smtClean="0"/>
              <a:t>11/5/21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8907FEBE-53FC-164F-A441-895CAD833D53}" type="datetime1">
              <a:rPr lang="en-US" smtClean="0"/>
              <a:t>11/5/21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02C1CB25-27CA-1448-BC28-6E4321DE018B}" type="datetime1">
              <a:rPr lang="en-US" smtClean="0"/>
              <a:t>11/5/21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3DCCD2CD-E0E1-1146-A61F-5D818F988B78}" type="datetime1">
              <a:rPr lang="en-US" smtClean="0"/>
              <a:t>11/5/21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DA28B-AB05-F24F-B6B3-60730936FBDB}" type="datetime1">
              <a:rPr lang="en-US" smtClean="0"/>
              <a:t>11/5/21</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10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127.xml.rels><?xml version="1.0" encoding="UTF-8" standalone="yes"?>
<Relationships xmlns="http://schemas.openxmlformats.org/package/2006/relationships"><Relationship Id="rId2" Type="http://schemas.openxmlformats.org/officeDocument/2006/relationships/image" Target="../media/image1151.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131.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610.png"/><Relationship Id="rId2" Type="http://schemas.openxmlformats.org/officeDocument/2006/relationships/image" Target="../media/image160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630.png"/><Relationship Id="rId2" Type="http://schemas.openxmlformats.org/officeDocument/2006/relationships/image" Target="../media/image162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10.gif"/><Relationship Id="rId2" Type="http://schemas.openxmlformats.org/officeDocument/2006/relationships/notesSlide" Target="../notesSlides/notesSlide100.xml"/><Relationship Id="rId1" Type="http://schemas.openxmlformats.org/officeDocument/2006/relationships/slideLayout" Target="../slideLayouts/slideLayout1.xml"/><Relationship Id="rId4" Type="http://schemas.openxmlformats.org/officeDocument/2006/relationships/image" Target="../media/image111.gif"/></Relationships>
</file>

<file path=ppt/slides/_rels/slide14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0.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90.png"/></Relationships>
</file>

<file path=ppt/slides/_rels/slide27.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1.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2.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0.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83.png"/><Relationship Id="rId7" Type="http://schemas.openxmlformats.org/officeDocument/2006/relationships/image" Target="../media/image74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720.png"/><Relationship Id="rId4" Type="http://schemas.openxmlformats.org/officeDocument/2006/relationships/image" Target="../media/image70.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861.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1.png"/></Relationships>
</file>

<file path=ppt/slides/_rels/slide56.xml.rels><?xml version="1.0" encoding="UTF-8" standalone="yes"?>
<Relationships xmlns="http://schemas.openxmlformats.org/package/2006/relationships"><Relationship Id="rId3" Type="http://schemas.openxmlformats.org/officeDocument/2006/relationships/image" Target="../media/image96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000.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02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971.png"/></Relationships>
</file>

<file path=ppt/slides/_rels/slide65.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993.png"/></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020.png"/><Relationship Id="rId4" Type="http://schemas.openxmlformats.org/officeDocument/2006/relationships/image" Target="../media/image1010.png"/></Relationships>
</file>

<file path=ppt/slides/_rels/slide67.xml.rels><?xml version="1.0" encoding="UTF-8" standalone="yes"?>
<Relationships xmlns="http://schemas.openxmlformats.org/package/2006/relationships"><Relationship Id="rId3" Type="http://schemas.openxmlformats.org/officeDocument/2006/relationships/image" Target="../media/image103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931.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7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15.png"/><Relationship Id="rId4" Type="http://schemas.openxmlformats.org/officeDocument/2006/relationships/image" Target="../media/image114.png"/></Relationships>
</file>

<file path=ppt/slides/_rels/slide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117.png"/><Relationship Id="rId4" Type="http://schemas.openxmlformats.org/officeDocument/2006/relationships/image" Target="../media/image580.png"/></Relationships>
</file>

<file path=ppt/slides/_rels/slide7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172.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201.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7.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171.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122.png"/></Relationships>
</file>

<file path=ppt/slides/_rels/slide9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9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9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1524000" y="1397001"/>
            <a:ext cx="9144000" cy="1655762"/>
          </a:xfrm>
        </p:spPr>
        <p:txBody>
          <a:bodyPr>
            <a:normAutofit/>
          </a:bodyPr>
          <a:lstStyle/>
          <a:p>
            <a:r>
              <a:rPr lang="en-US" dirty="0"/>
              <a:t>Electronics of Radio</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dirty="0"/>
          </a:p>
          <a:p>
            <a:pPr algn="r"/>
            <a:r>
              <a:rPr lang="en-US" sz="2800" dirty="0" err="1"/>
              <a:t>johnmanferdelli@hotmail.com</a:t>
            </a:r>
            <a:endParaRPr lang="en-US" sz="2800"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dirty="0"/>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dirty="0"/>
              <a:t>11052021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93042" y="1614830"/>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Antenna 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Note: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𝑟</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dA</m:t>
                    </m:r>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func>
                    <m:r>
                      <a:rPr lang="en-US" sz="2000" i="1">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sin</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𝑑</m:t>
                    </m:r>
                    <m:r>
                      <a:rPr lang="en-US" sz="2000" i="1">
                        <a:solidFill>
                          <a:srgbClr val="000000"/>
                        </a:solidFill>
                        <a:latin typeface="Cambria Math" panose="02040503050406030204" pitchFamily="18" charset="0"/>
                        <a:ea typeface="Cambria Math" panose="02040503050406030204" pitchFamily="18" charset="0"/>
                        <a:cs typeface="Calibri"/>
                        <a:sym typeface="Calibri"/>
                      </a:rPr>
                      <m:t>𝜑</m:t>
                    </m:r>
                    <m:r>
                      <a:rPr lang="en-US" sz="2000" i="1">
                        <a:solidFill>
                          <a:srgbClr val="000000"/>
                        </a:solidFill>
                        <a:latin typeface="Cambria Math" panose="02040503050406030204" pitchFamily="18" charset="0"/>
                        <a:ea typeface="Cambria Math" panose="02040503050406030204" pitchFamily="18" charset="0"/>
                        <a:cs typeface="Calibri"/>
                        <a:sym typeface="Calibri"/>
                      </a:rPr>
                      <m:t>𝑑</m:t>
                    </m:r>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𝜃</m:t>
                    </m:r>
                  </m:oMath>
                </a14:m>
                <a:r>
                  <a:rPr lang="en-US" sz="2000" dirty="0">
                    <a:solidFill>
                      <a:srgbClr val="000000"/>
                    </a:solidFill>
                    <a:ea typeface="Calibri"/>
                    <a:cs typeface="Calibri"/>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nary>
                          <m:naryPr>
                            <m:limLoc m:val="undOvr"/>
                            <m:subHide m:val="on"/>
                            <m:sup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𝜙</m:t>
                                </m:r>
                              </m:e>
                            </m:d>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i="1">
                            <a:solidFill>
                              <a:srgbClr val="000000"/>
                            </a:solidFill>
                            <a:latin typeface="Cambria Math" panose="02040503050406030204" pitchFamily="18" charset="0"/>
                            <a:ea typeface="Cambria Math" panose="02040503050406030204" pitchFamily="18" charset="0"/>
                            <a:cs typeface="Calibri"/>
                            <a:sym typeface="Calibri"/>
                          </a:rPr>
                          <m:t>=</m:t>
                        </m:r>
                      </m:e>
                    </m:nary>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e>
                    </m:nary>
                  </m:oMath>
                </a14:m>
                <a:r>
                  <a:rPr lang="en-US" dirty="0">
                    <a:solidFill>
                      <a:srgbClr val="000000"/>
                    </a:solidFill>
                    <a:ea typeface="Calibri"/>
                    <a:cs typeface="Calibri"/>
                    <a:sym typeface="Calibri"/>
                  </a:rPr>
                  <a:t>.  But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𝑆</m:t>
                        </m:r>
                      </m:e>
                      <m:sub>
                        <m:r>
                          <m:rPr>
                            <m:sty m:val="p"/>
                          </m:rPr>
                          <a:rPr lang="el-GR"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oMath>
                </a14:m>
                <a:r>
                  <a:rPr lang="en-US" dirty="0">
                    <a:solidFill>
                      <a:srgbClr val="000000"/>
                    </a:solidFill>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naryPr>
                          <m:sub/>
                          <m:sup/>
                          <m:e>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cs typeface="Calibri"/>
                                    <a:sym typeface="Calibri"/>
                                  </a:rPr>
                                  <m:t>𝜃</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i="1">
                            <a:solidFill>
                              <a:srgbClr val="000000"/>
                            </a:solidFill>
                            <a:latin typeface="Cambria Math" panose="02040503050406030204" pitchFamily="18" charset="0"/>
                            <a:ea typeface="Cambria Math" panose="02040503050406030204" pitchFamily="18" charset="0"/>
                            <a:cs typeface="Calibri"/>
                            <a:sym typeface="Calibri"/>
                          </a:rPr>
                          <m:t>=</m:t>
                        </m:r>
                      </m:e>
                    </m:nary>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4</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π</m:t>
                    </m:r>
                  </m:oMath>
                </a14:m>
                <a:endParaRPr lang="en-US" dirty="0">
                  <a:solidFill>
                    <a:srgbClr val="000000"/>
                  </a:solidFill>
                  <a:ea typeface="Calibri"/>
                  <a:cs typeface="Calibri"/>
                  <a:sym typeface="Calibri"/>
                </a:endParaRPr>
              </a:p>
              <a:p>
                <a:pPr marL="285750" indent="-285750" hangingPunct="0">
                  <a:buFont typeface="Arial" panose="020B0604020202020204" pitchFamily="34" charset="0"/>
                  <a:buChar char="•"/>
                </a:pPr>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93042" y="1614830"/>
                <a:ext cx="9358952" cy="4084998"/>
              </a:xfrm>
              <a:prstGeom prst="rect">
                <a:avLst/>
              </a:prstGeom>
              <a:blipFill>
                <a:blip r:embed="rId3"/>
                <a:stretch>
                  <a:fillRect l="-2439" b="-12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100</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9071" y="1508776"/>
                <a:ext cx="8284434"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endParaRPr lang="en-US" sz="2000" dirty="0">
                  <a:solidFill>
                    <a:srgbClr val="000000"/>
                  </a:solidFill>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9071" y="1508776"/>
                <a:ext cx="8284434" cy="5194297"/>
              </a:xfrm>
              <a:prstGeom prst="rect">
                <a:avLst/>
              </a:prstGeom>
              <a:blipFill>
                <a:blip r:embed="rId3"/>
                <a:stretch>
                  <a:fillRect l="-122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101</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2454" y="1473269"/>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2454" y="1473269"/>
                <a:ext cx="8671837" cy="3748140"/>
              </a:xfrm>
              <a:prstGeom prst="rect">
                <a:avLst/>
              </a:prstGeom>
              <a:blipFill>
                <a:blip r:embed="rId3"/>
                <a:stretch>
                  <a:fillRect l="-1170" t="-101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102</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a:t>
                </a:r>
                <a:r>
                  <a:rPr lang="en-US" sz="2000">
                    <a:solidFill>
                      <a:srgbClr val="000000"/>
                    </a:solidFill>
                  </a:rPr>
                  <a:t>is emitted </a:t>
                </a:r>
                <a:r>
                  <a:rPr lang="en-US" sz="2000" dirty="0">
                    <a:solidFill>
                      <a:srgbClr val="000000"/>
                    </a:solidFill>
                  </a:rPr>
                  <a:t>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103</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b="0" i="1" smtClean="0">
                            <a:solidFill>
                              <a:srgbClr val="000000"/>
                            </a:solidFill>
                            <a:latin typeface="Cambria Math" panose="02040503050406030204" pitchFamily="18" charset="0"/>
                            <a:ea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so</a:t>
                </a: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104</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8" y="1530813"/>
                <a:ext cx="10682989"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rPr>
                  <a:t>For dipole (Length:</a:t>
                </a:r>
                <a:r>
                  <a:rPr lang="en-US" sz="2000" i="1"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𝑙</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𝜆</m:t>
                        </m:r>
                      </m:num>
                      <m:den>
                        <m:r>
                          <a:rPr lang="en-US" sz="2000" i="1">
                            <a:solidFill>
                              <a:srgbClr val="000000"/>
                            </a:solidFill>
                            <a:latin typeface="Cambria Math" panose="02040503050406030204" pitchFamily="18" charset="0"/>
                          </a:rPr>
                          <m:t>2</m:t>
                        </m:r>
                      </m:den>
                    </m:f>
                  </m:oMath>
                </a14:m>
                <a:r>
                  <a:rPr lang="en-US" sz="2000"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Put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cs typeface="Calibri"/>
                            <a:sym typeface="Calibri"/>
                          </a:rPr>
                          <m:t>2</m:t>
                        </m:r>
                      </m:sup>
                    </m:sSup>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=1.5</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Note we used </a:t>
                </a:r>
                <a14:m>
                  <m:oMath xmlns:m="http://schemas.openxmlformats.org/officeDocument/2006/math">
                    <m:r>
                      <a:rPr lang="en-US" sz="2000" i="1">
                        <a:solidFill>
                          <a:srgbClr val="000000"/>
                        </a:solidFill>
                        <a:latin typeface="Cambria Math" panose="02040503050406030204" pitchFamily="18" charset="0"/>
                      </a:rPr>
                      <m:t>h</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𝑙</m:t>
                        </m:r>
                      </m:num>
                      <m:den>
                        <m:r>
                          <a:rPr lang="en-US" sz="2000" i="1">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 </m:t>
                    </m:r>
                    <m:r>
                      <m:rPr>
                        <m:sty m:val="p"/>
                      </m:rPr>
                      <a:rPr lang="en-US" sz="2000">
                        <a:solidFill>
                          <a:srgbClr val="000000"/>
                        </a:solidFill>
                        <a:latin typeface="Cambria Math" panose="02040503050406030204" pitchFamily="18" charset="0"/>
                      </a:rPr>
                      <m:t>sin</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𝜃</m:t>
                    </m:r>
                    <m:r>
                      <a:rPr lang="en-US" sz="2000" i="1">
                        <a:solidFill>
                          <a:srgbClr val="000000"/>
                        </a:solidFill>
                        <a:latin typeface="Cambria Math" panose="02040503050406030204" pitchFamily="18" charset="0"/>
                      </a:rPr>
                      <m:t>)</m:t>
                    </m:r>
                  </m:oMath>
                </a14:m>
                <a:endParaRPr lang="en-US" sz="2000"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8" y="1530813"/>
                <a:ext cx="10682989" cy="4511635"/>
              </a:xfrm>
              <a:prstGeom prst="rect">
                <a:avLst/>
              </a:prstGeom>
              <a:blipFill>
                <a:blip r:embed="rId3"/>
                <a:stretch>
                  <a:fillRect l="-950"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105</a:t>
            </a:fld>
            <a:endParaRPr lang="en-US" dirty="0">
              <a:solidFill>
                <a:schemeClr val="tx1"/>
              </a:solidFill>
            </a:endParaRPr>
          </a:p>
        </p:txBody>
      </p:sp>
    </p:spTree>
    <p:extLst>
      <p:ext uri="{BB962C8B-B14F-4D97-AF65-F5344CB8AC3E}">
        <p14:creationId xmlns:p14="http://schemas.microsoft.com/office/powerpoint/2010/main" val="15336005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106</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107</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108</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
        <p:nvSpPr>
          <p:cNvPr id="3" name="Footer Placeholder 2">
            <a:extLst>
              <a:ext uri="{FF2B5EF4-FFF2-40B4-BE49-F238E27FC236}">
                <a16:creationId xmlns:a16="http://schemas.microsoft.com/office/drawing/2014/main" id="{EA975070-1152-824C-8092-97D3FA6B84C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576782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109</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
        <p:nvSpPr>
          <p:cNvPr id="3" name="Footer Placeholder 2">
            <a:extLst>
              <a:ext uri="{FF2B5EF4-FFF2-40B4-BE49-F238E27FC236}">
                <a16:creationId xmlns:a16="http://schemas.microsoft.com/office/drawing/2014/main" id="{4BDA9254-64B2-BE42-BEF1-803A9A5863B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25487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12961" y="1625212"/>
                <a:ext cx="9032336"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12961" y="1625212"/>
                <a:ext cx="9032336" cy="4770194"/>
              </a:xfrm>
              <a:blipFill>
                <a:blip r:embed="rId2"/>
                <a:stretch>
                  <a:fillRect l="-421" t="-26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9812136"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110</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
        <p:nvSpPr>
          <p:cNvPr id="3" name="Footer Placeholder 2">
            <a:extLst>
              <a:ext uri="{FF2B5EF4-FFF2-40B4-BE49-F238E27FC236}">
                <a16:creationId xmlns:a16="http://schemas.microsoft.com/office/drawing/2014/main" id="{5FE6A211-91BB-784B-A117-F59D3F10548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223017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111</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
        <p:nvSpPr>
          <p:cNvPr id="3" name="Footer Placeholder 2">
            <a:extLst>
              <a:ext uri="{FF2B5EF4-FFF2-40B4-BE49-F238E27FC236}">
                <a16:creationId xmlns:a16="http://schemas.microsoft.com/office/drawing/2014/main" id="{32981503-419B-484E-8C5B-8893C2DE81E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342296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112</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
        <p:nvSpPr>
          <p:cNvPr id="3" name="Footer Placeholder 2">
            <a:extLst>
              <a:ext uri="{FF2B5EF4-FFF2-40B4-BE49-F238E27FC236}">
                <a16:creationId xmlns:a16="http://schemas.microsoft.com/office/drawing/2014/main" id="{FCEEC761-BC98-9E48-9BF4-E92A9EF628B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703415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113</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114</a:t>
            </a:fld>
            <a:endParaRPr lang="en-US"/>
          </a:p>
        </p:txBody>
      </p:sp>
    </p:spTree>
    <p:extLst>
      <p:ext uri="{BB962C8B-B14F-4D97-AF65-F5344CB8AC3E}">
        <p14:creationId xmlns:p14="http://schemas.microsoft.com/office/powerpoint/2010/main" val="6179378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115</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116</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117</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Tree>
    <p:extLst>
      <p:ext uri="{BB962C8B-B14F-4D97-AF65-F5344CB8AC3E}">
        <p14:creationId xmlns:p14="http://schemas.microsoft.com/office/powerpoint/2010/main" val="42435930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Tree>
    <p:extLst>
      <p:ext uri="{BB962C8B-B14F-4D97-AF65-F5344CB8AC3E}">
        <p14:creationId xmlns:p14="http://schemas.microsoft.com/office/powerpoint/2010/main" val="2625963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57316" y="1165225"/>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57316" y="1165225"/>
                <a:ext cx="9675964" cy="5191125"/>
              </a:xfrm>
              <a:blipFill>
                <a:blip r:embed="rId2"/>
                <a:stretch>
                  <a:fillRect l="-524" r="-65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511308" y="965741"/>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120</a:t>
            </a:fld>
            <a:endParaRPr lang="en-US"/>
          </a:p>
        </p:txBody>
      </p:sp>
    </p:spTree>
    <p:extLst>
      <p:ext uri="{BB962C8B-B14F-4D97-AF65-F5344CB8AC3E}">
        <p14:creationId xmlns:p14="http://schemas.microsoft.com/office/powerpoint/2010/main" val="39528723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121</a:t>
            </a:fld>
            <a:endParaRPr lang="en-US"/>
          </a:p>
        </p:txBody>
      </p:sp>
    </p:spTree>
    <p:extLst>
      <p:ext uri="{BB962C8B-B14F-4D97-AF65-F5344CB8AC3E}">
        <p14:creationId xmlns:p14="http://schemas.microsoft.com/office/powerpoint/2010/main" val="12166616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122</a:t>
            </a:fld>
            <a:endParaRPr lang="en-US"/>
          </a:p>
        </p:txBody>
      </p:sp>
    </p:spTree>
    <p:extLst>
      <p:ext uri="{BB962C8B-B14F-4D97-AF65-F5344CB8AC3E}">
        <p14:creationId xmlns:p14="http://schemas.microsoft.com/office/powerpoint/2010/main" val="37181502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123</a:t>
            </a:fld>
            <a:endParaRPr lang="en-US"/>
          </a:p>
        </p:txBody>
      </p:sp>
    </p:spTree>
    <p:extLst>
      <p:ext uri="{BB962C8B-B14F-4D97-AF65-F5344CB8AC3E}">
        <p14:creationId xmlns:p14="http://schemas.microsoft.com/office/powerpoint/2010/main" val="346454495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124</a:t>
            </a:fld>
            <a:endParaRPr lang="en-US"/>
          </a:p>
        </p:txBody>
      </p:sp>
    </p:spTree>
    <p:extLst>
      <p:ext uri="{BB962C8B-B14F-4D97-AF65-F5344CB8AC3E}">
        <p14:creationId xmlns:p14="http://schemas.microsoft.com/office/powerpoint/2010/main" val="23783213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126</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127</a:t>
            </a:fld>
            <a:endParaRPr lang="en-US" altLang="en-US"/>
          </a:p>
        </p:txBody>
      </p:sp>
      <p:sp>
        <p:nvSpPr>
          <p:cNvPr id="8" name="Footer Placeholder 7">
            <a:extLst>
              <a:ext uri="{FF2B5EF4-FFF2-40B4-BE49-F238E27FC236}">
                <a16:creationId xmlns:a16="http://schemas.microsoft.com/office/drawing/2014/main" id="{550F3E88-E538-A745-A21E-C0BA2CAC3C9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9315060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4038" y="1665385"/>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4038" y="1665385"/>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128</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8" y="1848939"/>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8" y="1848939"/>
                <a:ext cx="10913672" cy="3732064"/>
              </a:xfrm>
              <a:blipFill>
                <a:blip r:embed="rId2"/>
                <a:stretch>
                  <a:fillRect l="-34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129</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88889" y="1519192"/>
                <a:ext cx="8427652"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𝑎𝑣</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𝑎𝑣</m:t>
                        </m:r>
                      </m:sub>
                    </m:sSub>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88889" y="1519192"/>
                <a:ext cx="8427652" cy="4770194"/>
              </a:xfrm>
              <a:blipFill>
                <a:blip r:embed="rId2"/>
                <a:stretch>
                  <a:fillRect l="-602" r="-120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9432736" y="1864617"/>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1243" y="1308781"/>
                <a:ext cx="7580255" cy="5230131"/>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1243" y="1308781"/>
                <a:ext cx="7580255" cy="5230131"/>
              </a:xfrm>
              <a:blipFill>
                <a:blip r:embed="rId2"/>
                <a:stretch>
                  <a:fillRect l="-502" t="-7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130</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131</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707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7071" y="1185829"/>
                <a:ext cx="5872716" cy="5306331"/>
              </a:xfrm>
              <a:blipFill>
                <a:blip r:embed="rId2"/>
                <a:stretch>
                  <a:fillRect l="-6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132</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890437" y="1297923"/>
                <a:ext cx="6152720"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by analogy:</a:t>
                </a: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𝑓</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𝑆</m:t>
                        </m:r>
                        <m:r>
                          <a:rPr lang="en-US" sz="1800" b="0" i="1" smtClean="0">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𝑆</m:t>
                    </m:r>
                    <m:r>
                      <a:rPr lang="en-US" sz="1800" b="0" i="1" smtClean="0">
                        <a:latin typeface="Cambria Math" panose="02040503050406030204" pitchFamily="18" charset="0"/>
                        <a:cs typeface="Calibri" panose="020F0502020204030204" pitchFamily="34" charset="0"/>
                      </a:rPr>
                      <m:t>= </m:t>
                    </m:r>
                    <m:nary>
                      <m:naryPr>
                        <m:limLoc m:val="undOvr"/>
                        <m:subHide m:val="on"/>
                        <m:supHide m:val="on"/>
                        <m:ctrlPr>
                          <a:rPr lang="en-US" sz="1800" b="0" i="1" smtClean="0">
                            <a:latin typeface="Cambria Math" panose="02040503050406030204" pitchFamily="18" charset="0"/>
                            <a:cs typeface="Calibri" panose="020F0502020204030204" pitchFamily="34" charset="0"/>
                          </a:rPr>
                        </m:ctrlPr>
                      </m:naryPr>
                      <m:sub/>
                      <m:sup/>
                      <m:e>
                        <m:r>
                          <a:rPr lang="en-US" sz="1800" b="0" i="1" smtClean="0">
                            <a:latin typeface="Cambria Math" panose="02040503050406030204" pitchFamily="18" charset="0"/>
                            <a:cs typeface="Calibri" panose="020F0502020204030204" pitchFamily="34" charset="0"/>
                          </a:rPr>
                          <m:t>𝑠</m:t>
                        </m:r>
                        <m:r>
                          <a:rPr lang="en-US" sz="1800" b="0" i="1" smtClean="0">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r>
                  <a:rPr lang="en-US" sz="1400" dirty="0">
                    <a:latin typeface="Calibri" panose="020F0502020204030204" pitchFamily="34" charset="0"/>
                    <a:cs typeface="Calibri" panose="020F0502020204030204" pitchFamily="34"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890437" y="1297923"/>
                <a:ext cx="6152720" cy="5306331"/>
              </a:xfrm>
              <a:prstGeom prst="rect">
                <a:avLst/>
              </a:prstGeom>
              <a:blipFill>
                <a:blip r:embed="rId3"/>
                <a:stretch>
                  <a:fillRect l="-617"/>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7083" y="1050019"/>
                <a:ext cx="6101317" cy="5306331"/>
              </a:xfrm>
            </p:spPr>
            <p:txBody>
              <a:bodyPr>
                <a:normAutofit/>
              </a:body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7083" y="1050019"/>
                <a:ext cx="6101317" cy="5306331"/>
              </a:xfrm>
              <a:blipFill>
                <a:blip r:embed="rId2"/>
                <a:stretch>
                  <a:fillRect l="-62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133</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6444344" y="1034331"/>
                <a:ext cx="5700485"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this 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6444344" y="1034331"/>
                <a:ext cx="5700485" cy="5306331"/>
              </a:xfrm>
              <a:prstGeom prst="rect">
                <a:avLst/>
              </a:prstGeom>
              <a:blipFill>
                <a:blip r:embed="rId3"/>
                <a:stretch>
                  <a:fillRect l="-667"/>
                </a:stretch>
              </a:blipFill>
            </p:spPr>
            <p:txBody>
              <a:bodyPr/>
              <a:lstStyle/>
              <a:p>
                <a:r>
                  <a:rPr lang="en-US">
                    <a:noFill/>
                  </a:rPr>
                  <a:t> </a:t>
                </a:r>
              </a:p>
            </p:txBody>
          </p:sp>
        </mc:Fallback>
      </mc:AlternateContent>
    </p:spTree>
    <p:extLst>
      <p:ext uri="{BB962C8B-B14F-4D97-AF65-F5344CB8AC3E}">
        <p14:creationId xmlns:p14="http://schemas.microsoft.com/office/powerpoint/2010/main" val="9085170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563" y="1721022"/>
                <a:ext cx="7428963" cy="4361726"/>
              </a:xfrm>
            </p:spPr>
            <p:txBody>
              <a:bodyPr>
                <a:normAutofit/>
              </a:bodyPr>
              <a:lstStyle/>
              <a:p>
                <a:pPr marL="342900" indent="-342900">
                  <a:lnSpc>
                    <a:spcPct val="12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563" y="1721022"/>
                <a:ext cx="7428963" cy="4361726"/>
              </a:xfrm>
              <a:blipFill>
                <a:blip r:embed="rId2"/>
                <a:stretch>
                  <a:fillRect l="-684" t="-6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134</a:t>
            </a:fld>
            <a:endParaRPr lang="en-US" altLang="en-US"/>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135</a:t>
            </a:fld>
            <a:endParaRPr lang="en-US" altLang="en-US"/>
          </a:p>
        </p:txBody>
      </p:sp>
    </p:spTree>
    <p:extLst>
      <p:ext uri="{BB962C8B-B14F-4D97-AF65-F5344CB8AC3E}">
        <p14:creationId xmlns:p14="http://schemas.microsoft.com/office/powerpoint/2010/main" val="237637311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136</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137</a:t>
            </a:fld>
            <a:endParaRPr lang="en-US"/>
          </a:p>
        </p:txBody>
      </p:sp>
    </p:spTree>
    <p:extLst>
      <p:ext uri="{BB962C8B-B14F-4D97-AF65-F5344CB8AC3E}">
        <p14:creationId xmlns:p14="http://schemas.microsoft.com/office/powerpoint/2010/main" val="44488904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848138" y="1339967"/>
                <a:ext cx="10866783"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848138" y="1339967"/>
                <a:ext cx="10866783" cy="5198945"/>
              </a:xfrm>
              <a:prstGeom prst="rect">
                <a:avLst/>
              </a:prstGeom>
              <a:blipFill>
                <a:blip r:embed="rId3"/>
                <a:stretch>
                  <a:fillRect l="-817" t="-730" r="-1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138</a:t>
            </a:fld>
            <a:endParaRPr lang="en-US"/>
          </a:p>
        </p:txBody>
      </p:sp>
    </p:spTree>
    <p:extLst>
      <p:ext uri="{BB962C8B-B14F-4D97-AF65-F5344CB8AC3E}">
        <p14:creationId xmlns:p14="http://schemas.microsoft.com/office/powerpoint/2010/main" val="41742066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139</a:t>
            </a:fld>
            <a:endParaRPr lang="en-US"/>
          </a:p>
        </p:txBody>
      </p:sp>
    </p:spTree>
    <p:extLst>
      <p:ext uri="{BB962C8B-B14F-4D97-AF65-F5344CB8AC3E}">
        <p14:creationId xmlns:p14="http://schemas.microsoft.com/office/powerpoint/2010/main" val="595665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b="1" dirty="0">
                <a:ea typeface="Arial" charset="0"/>
                <a:cs typeface="Arial" charset="0"/>
              </a:rPr>
              <a:t>Thevenin: </a:t>
            </a:r>
            <a:r>
              <a:rPr lang="en-US" sz="2000" dirty="0">
                <a:ea typeface="Arial" charset="0"/>
                <a:cs typeface="Arial" charset="0"/>
              </a:rPr>
              <a:t>Any combination of </a:t>
            </a:r>
            <a:r>
              <a:rPr lang="en-US" sz="2000" i="1" dirty="0">
                <a:ea typeface="Arial" charset="0"/>
                <a:cs typeface="Arial" charset="0"/>
              </a:rPr>
              <a:t>linear</a:t>
            </a:r>
            <a:r>
              <a:rPr lang="en-US" sz="2000" dirty="0">
                <a:ea typeface="Arial" charset="0"/>
                <a:cs typeface="Arial" charset="0"/>
              </a:rPr>
              <a:t>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b="1" dirty="0">
                <a:ea typeface="Arial" charset="0"/>
                <a:cs typeface="Arial" charset="0"/>
              </a:rPr>
              <a:t>Norton: </a:t>
            </a:r>
            <a:r>
              <a:rPr lang="en-US" sz="2000" dirty="0">
                <a:ea typeface="Arial" charset="0"/>
                <a:cs typeface="Arial" charset="0"/>
              </a:rPr>
              <a:t>Any combination of </a:t>
            </a:r>
            <a:r>
              <a:rPr lang="en-US" sz="2000" i="1" dirty="0">
                <a:ea typeface="Arial" charset="0"/>
                <a:cs typeface="Arial" charset="0"/>
              </a:rPr>
              <a:t>linear</a:t>
            </a:r>
            <a:r>
              <a:rPr lang="en-US" sz="2000" dirty="0">
                <a:ea typeface="Arial" charset="0"/>
                <a:cs typeface="Arial" charset="0"/>
              </a:rPr>
              <a:t>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marL="0" indent="0" algn="l">
              <a:buNone/>
            </a:pPr>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a:t>
            </a:r>
            <a:r>
              <a:rPr lang="en-US" sz="2000" i="1" dirty="0">
                <a:ea typeface="Arial" charset="0"/>
                <a:cs typeface="Arial" charset="0"/>
              </a:rPr>
              <a:t>linear</a:t>
            </a:r>
            <a:r>
              <a:rPr lang="en-US" sz="2000" dirty="0">
                <a:ea typeface="Arial" charset="0"/>
                <a:cs typeface="Arial" charset="0"/>
              </a:rPr>
              <a:t>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24" name="Group 23">
            <a:extLst>
              <a:ext uri="{FF2B5EF4-FFF2-40B4-BE49-F238E27FC236}">
                <a16:creationId xmlns:a16="http://schemas.microsoft.com/office/drawing/2014/main" id="{C5E4D058-E032-D645-842A-BF191632CA71}"/>
              </a:ext>
            </a:extLst>
          </p:cNvPr>
          <p:cNvGrpSpPr/>
          <p:nvPr/>
        </p:nvGrpSpPr>
        <p:grpSpPr>
          <a:xfrm>
            <a:off x="1252224" y="4411667"/>
            <a:ext cx="3002354" cy="1241041"/>
            <a:chOff x="1252224" y="4411667"/>
            <a:chExt cx="3002354" cy="1241041"/>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128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43027"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139136" y="441166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3383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23CC7494-7499-9E40-8DFC-3B76BEFAD2C5}"/>
              </a:ext>
            </a:extLst>
          </p:cNvPr>
          <p:cNvGrpSpPr/>
          <p:nvPr/>
        </p:nvGrpSpPr>
        <p:grpSpPr>
          <a:xfrm>
            <a:off x="1252224" y="2048846"/>
            <a:ext cx="3193918" cy="1447748"/>
            <a:chOff x="1252224" y="2100362"/>
            <a:chExt cx="3193918" cy="1447748"/>
          </a:xfrm>
        </p:grpSpPr>
        <p:sp>
          <p:nvSpPr>
            <p:cNvPr id="6" name="Rectangle 5">
              <a:extLst>
                <a:ext uri="{FF2B5EF4-FFF2-40B4-BE49-F238E27FC236}">
                  <a16:creationId xmlns:a16="http://schemas.microsoft.com/office/drawing/2014/main" id="{CC150E1C-3064-F547-BAF7-521E5241C22B}"/>
                </a:ext>
              </a:extLst>
            </p:cNvPr>
            <p:cNvSpPr/>
            <p:nvPr/>
          </p:nvSpPr>
          <p:spPr>
            <a:xfrm rot="5400000">
              <a:off x="2959679" y="1899801"/>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860938" y="2303550"/>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048972" y="2320487"/>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flipV="1">
              <a:off x="2048975" y="3490968"/>
              <a:ext cx="232570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674568" y="2354354"/>
              <a:ext cx="65836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07088" y="229804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873977" y="2181684"/>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252224" y="2658725"/>
              <a:ext cx="999067" cy="369332"/>
            </a:xfrm>
            <a:prstGeom prst="rect">
              <a:avLst/>
            </a:prstGeom>
            <a:noFill/>
          </p:spPr>
          <p:txBody>
            <a:bodyPr wrap="square" rtlCol="0">
              <a:spAutoFit/>
            </a:bodyPr>
            <a:lstStyle/>
            <a:p>
              <a:r>
                <a:rPr lang="en-US"/>
                <a:t>V</a:t>
              </a:r>
              <a:r>
                <a:rPr lang="en-US" baseline="-25000"/>
                <a:t>Th</a:t>
              </a:r>
            </a:p>
          </p:txBody>
        </p:sp>
        <p:sp>
          <p:nvSpPr>
            <p:cNvPr id="42" name="Oval 41">
              <a:extLst>
                <a:ext uri="{FF2B5EF4-FFF2-40B4-BE49-F238E27FC236}">
                  <a16:creationId xmlns:a16="http://schemas.microsoft.com/office/drawing/2014/main" id="{642F0533-D5A1-694C-AC4C-8BBAB9C030DF}"/>
                </a:ext>
              </a:extLst>
            </p:cNvPr>
            <p:cNvSpPr/>
            <p:nvPr/>
          </p:nvSpPr>
          <p:spPr>
            <a:xfrm>
              <a:off x="4330700" y="342923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0370979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140</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80900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141</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3064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142</a:t>
            </a:fld>
            <a:endParaRPr lang="en-US"/>
          </a:p>
        </p:txBody>
      </p:sp>
    </p:spTree>
    <p:extLst>
      <p:ext uri="{BB962C8B-B14F-4D97-AF65-F5344CB8AC3E}">
        <p14:creationId xmlns:p14="http://schemas.microsoft.com/office/powerpoint/2010/main" val="275490688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143</a:t>
            </a:fld>
            <a:endParaRPr lang="en-US"/>
          </a:p>
        </p:txBody>
      </p:sp>
    </p:spTree>
    <p:extLst>
      <p:ext uri="{BB962C8B-B14F-4D97-AF65-F5344CB8AC3E}">
        <p14:creationId xmlns:p14="http://schemas.microsoft.com/office/powerpoint/2010/main" val="20583157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144</a:t>
            </a:fld>
            <a:endParaRPr lang="en-US"/>
          </a:p>
        </p:txBody>
      </p:sp>
    </p:spTree>
    <p:extLst>
      <p:ext uri="{BB962C8B-B14F-4D97-AF65-F5344CB8AC3E}">
        <p14:creationId xmlns:p14="http://schemas.microsoft.com/office/powerpoint/2010/main" val="370655546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22514" y="1912071"/>
                <a:ext cx="11246873" cy="39453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b is receivers clock bias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Four satellites required.  More satellites increase precision with least squares.</a:t>
                </a: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 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a:t>
                </a:r>
                <a:r>
                  <a:rPr lang="en-US" sz="2000" i="1" dirty="0"/>
                  <a:t>Carrier-Phase Enhancement</a:t>
                </a:r>
                <a:r>
                  <a:rPr lang="en-US" sz="2000" dirty="0"/>
                  <a: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22514" y="1912071"/>
                <a:ext cx="11246873" cy="3945386"/>
              </a:xfrm>
              <a:prstGeom prst="rect">
                <a:avLst/>
              </a:prstGeom>
              <a:blipFill>
                <a:blip r:embed="rId3"/>
                <a:stretch>
                  <a:fillRect l="-78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145</a:t>
            </a:fld>
            <a:endParaRPr lang="en-US"/>
          </a:p>
        </p:txBody>
      </p:sp>
    </p:spTree>
    <p:extLst>
      <p:ext uri="{BB962C8B-B14F-4D97-AF65-F5344CB8AC3E}">
        <p14:creationId xmlns:p14="http://schemas.microsoft.com/office/powerpoint/2010/main" val="280997226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146</a:t>
            </a:fld>
            <a:endParaRPr lang="en-US"/>
          </a:p>
        </p:txBody>
      </p:sp>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6924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147</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2280258713"/>
              </p:ext>
            </p:extLst>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62715143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148</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1136581212"/>
              </p:ext>
            </p:extLst>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62200321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149</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1954539036"/>
              </p:ext>
            </p:extLst>
          </p:nvPr>
        </p:nvGraphicFramePr>
        <p:xfrm>
          <a:off x="173338" y="1367983"/>
          <a:ext cx="6014104" cy="1483360"/>
        </p:xfrm>
        <a:graphic>
          <a:graphicData uri="http://schemas.openxmlformats.org/drawingml/2006/table">
            <a:tbl>
              <a:tblPr firstRow="1" bandRow="1">
                <a:tableStyleId>{5C22544A-7EE6-4342-B048-85BDC9FD1C3A}</a:tableStyleId>
              </a:tblPr>
              <a:tblGrid>
                <a:gridCol w="1503526">
                  <a:extLst>
                    <a:ext uri="{9D8B030D-6E8A-4147-A177-3AD203B41FA5}">
                      <a16:colId xmlns:a16="http://schemas.microsoft.com/office/drawing/2014/main" val="2662848483"/>
                    </a:ext>
                  </a:extLst>
                </a:gridCol>
                <a:gridCol w="1503526">
                  <a:extLst>
                    <a:ext uri="{9D8B030D-6E8A-4147-A177-3AD203B41FA5}">
                      <a16:colId xmlns:a16="http://schemas.microsoft.com/office/drawing/2014/main" val="282670941"/>
                    </a:ext>
                  </a:extLst>
                </a:gridCol>
                <a:gridCol w="1503526">
                  <a:extLst>
                    <a:ext uri="{9D8B030D-6E8A-4147-A177-3AD203B41FA5}">
                      <a16:colId xmlns:a16="http://schemas.microsoft.com/office/drawing/2014/main" val="2577105980"/>
                    </a:ext>
                  </a:extLst>
                </a:gridCol>
                <a:gridCol w="1503526">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185530" y="1016731"/>
            <a:ext cx="4368800"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extLst>
              <p:ext uri="{D42A27DB-BD31-4B8C-83A1-F6EECF244321}">
                <p14:modId xmlns:p14="http://schemas.microsoft.com/office/powerpoint/2010/main" val="4004369883"/>
              </p:ext>
            </p:extLst>
          </p:nvPr>
        </p:nvGraphicFramePr>
        <p:xfrm>
          <a:off x="6466114" y="3071937"/>
          <a:ext cx="5612061" cy="3332355"/>
        </p:xfrm>
        <a:graphic>
          <a:graphicData uri="http://schemas.openxmlformats.org/drawingml/2006/table">
            <a:tbl>
              <a:tblPr firstRow="1" bandRow="1">
                <a:tableStyleId>{5C22544A-7EE6-4342-B048-85BDC9FD1C3A}</a:tableStyleId>
              </a:tblPr>
              <a:tblGrid>
                <a:gridCol w="1870687">
                  <a:extLst>
                    <a:ext uri="{9D8B030D-6E8A-4147-A177-3AD203B41FA5}">
                      <a16:colId xmlns:a16="http://schemas.microsoft.com/office/drawing/2014/main" val="2662848483"/>
                    </a:ext>
                  </a:extLst>
                </a:gridCol>
                <a:gridCol w="1870687">
                  <a:extLst>
                    <a:ext uri="{9D8B030D-6E8A-4147-A177-3AD203B41FA5}">
                      <a16:colId xmlns:a16="http://schemas.microsoft.com/office/drawing/2014/main" val="282670941"/>
                    </a:ext>
                  </a:extLst>
                </a:gridCol>
                <a:gridCol w="1870687">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8476872" y="2571988"/>
            <a:ext cx="2259400" cy="369332"/>
          </a:xfrm>
          <a:prstGeom prst="rect">
            <a:avLst/>
          </a:prstGeom>
          <a:noFill/>
        </p:spPr>
        <p:txBody>
          <a:bodyPr wrap="square" rtlCol="0">
            <a:spAutoFit/>
          </a:bodyPr>
          <a:lstStyle/>
          <a:p>
            <a:r>
              <a:rPr lang="en-US" dirty="0"/>
              <a:t>SNR</a:t>
            </a:r>
          </a:p>
        </p:txBody>
      </p:sp>
    </p:spTree>
    <p:extLst>
      <p:ext uri="{BB962C8B-B14F-4D97-AF65-F5344CB8AC3E}">
        <p14:creationId xmlns:p14="http://schemas.microsoft.com/office/powerpoint/2010/main" val="2753466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231684" y="1623637"/>
            <a:ext cx="2158592" cy="1328182"/>
            <a:chOff x="8625413" y="1534924"/>
            <a:chExt cx="2158592"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70" y="2670422"/>
              <a:ext cx="130621" cy="155044"/>
              <a:chOff x="1344" y="2064"/>
              <a:chExt cx="157" cy="157"/>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57"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8" y="1905309"/>
              <a:ext cx="192187" cy="228122"/>
              <a:chOff x="1344" y="2064"/>
              <a:chExt cx="231" cy="231"/>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9" cy="9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2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164093" y="4270551"/>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391189"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22139" y="3785276"/>
              <a:ext cx="159740" cy="189608"/>
              <a:chOff x="1329"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6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29"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9754893" y="3475911"/>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150</a:t>
            </a:fld>
            <a:endParaRPr lang="en-US"/>
          </a:p>
        </p:txBody>
      </p:sp>
    </p:spTree>
    <p:extLst>
      <p:ext uri="{BB962C8B-B14F-4D97-AF65-F5344CB8AC3E}">
        <p14:creationId xmlns:p14="http://schemas.microsoft.com/office/powerpoint/2010/main" val="1824306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584896"/>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488967"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09880" y="3302038"/>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9981642" y="570493"/>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72174"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27"/>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19096" y="1979228"/>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19096" y="1979228"/>
                <a:ext cx="10716301" cy="4351338"/>
              </a:xfrm>
              <a:blipFill>
                <a:blip r:embed="rId2"/>
                <a:stretch>
                  <a:fillRect l="-473"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620628"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a:t>
              </a:r>
              <a:r>
                <a:rPr lang="en-US" sz="1600" baseline="-25000" dirty="0" err="1"/>
                <a:t>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390" y="1361972"/>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err="1"/>
                  <a:t>Kirhhoff</a:t>
                </a:r>
                <a:r>
                  <a:rPr lang="en-US" sz="2000" dirty="0"/>
                  <a:t> loop: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err="1"/>
                  <a:t>Kirhhoff</a:t>
                </a:r>
                <a:r>
                  <a:rPr lang="en-US" sz="2000" dirty="0"/>
                  <a:t>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14:m>
                  <m:oMath xmlns:m="http://schemas.openxmlformats.org/officeDocument/2006/math">
                    <m:r>
                      <m:rPr>
                        <m:sty m:val="p"/>
                      </m:rPr>
                      <a:rPr lang="en-US" sz="2000" b="0" i="0" smtClean="0">
                        <a:latin typeface="Cambria Math" panose="02040503050406030204" pitchFamily="18" charset="0"/>
                      </a:rPr>
                      <m:t>V</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390" y="1361972"/>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solidFill>
                  <a:schemeClr val="tx1"/>
                </a:solidFill>
              </a:rPr>
              <a:t>2</a:t>
            </a:fld>
            <a:endParaRPr lang="en-US" dirty="0">
              <a:solidFill>
                <a:schemeClr val="tx1"/>
              </a:solidFill>
            </a:endParaRPr>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34674548"/>
              </p:ext>
            </p:extLst>
          </p:nvPr>
        </p:nvGraphicFramePr>
        <p:xfrm>
          <a:off x="3742039" y="4180599"/>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621577034"/>
              </p:ext>
            </p:extLst>
          </p:nvPr>
        </p:nvGraphicFramePr>
        <p:xfrm>
          <a:off x="7129978" y="4551374"/>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509700" y="3242933"/>
            <a:ext cx="2263734" cy="2670924"/>
            <a:chOff x="9907243" y="2905123"/>
            <a:chExt cx="2263734" cy="2670924"/>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90512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066655" y="1400694"/>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54989" y="1875165"/>
                <a:ext cx="8876694" cy="3677756"/>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20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54989" y="1875165"/>
                <a:ext cx="8876694" cy="3677756"/>
              </a:xfrm>
              <a:blipFill>
                <a:blip r:embed="rId2"/>
                <a:stretch>
                  <a:fillRect l="-714" t="-17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dirty="0"/>
          </a:p>
        </p:txBody>
      </p:sp>
      <p:grpSp>
        <p:nvGrpSpPr>
          <p:cNvPr id="6" name="Group 5">
            <a:extLst>
              <a:ext uri="{FF2B5EF4-FFF2-40B4-BE49-F238E27FC236}">
                <a16:creationId xmlns:a16="http://schemas.microsoft.com/office/drawing/2014/main" id="{4BDD788E-7001-2646-BC07-1290A29F4515}"/>
              </a:ext>
            </a:extLst>
          </p:cNvPr>
          <p:cNvGrpSpPr/>
          <p:nvPr/>
        </p:nvGrpSpPr>
        <p:grpSpPr>
          <a:xfrm>
            <a:off x="9173277" y="2976722"/>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 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22</a:t>
            </a:fld>
            <a:endParaRPr lang="en-US" dirty="0">
              <a:solidFill>
                <a:schemeClr val="tx1"/>
              </a:solidFill>
            </a:endParaRPr>
          </a:p>
        </p:txBody>
      </p:sp>
      <p:grpSp>
        <p:nvGrpSpPr>
          <p:cNvPr id="5" name="Group 4">
            <a:extLst>
              <a:ext uri="{FF2B5EF4-FFF2-40B4-BE49-F238E27FC236}">
                <a16:creationId xmlns:a16="http://schemas.microsoft.com/office/drawing/2014/main" id="{968C5A28-4AF7-8F44-87A9-0F83A454942C}"/>
              </a:ext>
            </a:extLst>
          </p:cNvPr>
          <p:cNvGrpSpPr/>
          <p:nvPr/>
        </p:nvGrpSpPr>
        <p:grpSpPr>
          <a:xfrm>
            <a:off x="10997311"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705874"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570136"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556280"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23</a:t>
            </a:fld>
            <a:endParaRPr lang="en-US" dirty="0">
              <a:solidFill>
                <a:schemeClr val="tx1"/>
              </a:solidFill>
            </a:endParaRPr>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52417" y="1821805"/>
                <a:ext cx="8056511" cy="41251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 </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𝑁</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=4</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𝑡𝑢𝑟𝑛</m:t>
                            </m:r>
                          </m:e>
                          <m:sup>
                            <m:r>
                              <a:rPr lang="en-US" b="0" i="1" smtClean="0">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for T37-2 core so for 28 turns, </a:t>
                </a:r>
                <a14:m>
                  <m:oMath xmlns:m="http://schemas.openxmlformats.org/officeDocument/2006/math">
                    <m:r>
                      <a:rPr lang="en-US"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=3.1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b="0" dirty="0">
                  <a:solidFill>
                    <a:srgbClr val="000000"/>
                  </a:solidFill>
                  <a:latin typeface="Calibri"/>
                  <a:ea typeface="Cambria Math" panose="02040503050406030204" pitchFamily="18" charset="0"/>
                  <a:cs typeface="Calibri"/>
                  <a:sym typeface="Calibri"/>
                </a:endParaRPr>
              </a:p>
              <a:p>
                <a:pPr defTabSz="457200" latinLnBrk="1" hangingPunct="0"/>
                <a:endParaRPr lang="en-US"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a:solidFill>
                      <a:srgbClr val="000000"/>
                    </a:solidFill>
                    <a:latin typeface="Calibri"/>
                    <a:ea typeface="Calibri"/>
                    <a:cs typeface="Calibri"/>
                    <a:sym typeface="Calibri"/>
                  </a:rPr>
                  <a:t>Find </a:t>
                </a:r>
                <a:r>
                  <a:rPr lang="en-US" dirty="0">
                    <a:solidFill>
                      <a:srgbClr val="000000"/>
                    </a:solidFill>
                    <a:latin typeface="Calibri"/>
                    <a:ea typeface="Calibri"/>
                    <a:cs typeface="Calibri"/>
                    <a:sym typeface="Calibri"/>
                  </a:rPr>
                  <a:t>the resonant frequency, the frequencies corresponding to a 3db falloff, the bandwidth and the Q of this circuit.  This circuit is in the transmit oscillator.</a:t>
                </a:r>
              </a:p>
              <a:p>
                <a:pPr marL="742950" lvl="1" indent="-285750" defTabSz="457200"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sym typeface="Calibri"/>
                  </a:rPr>
                  <a:t>At tuned resonance (7MHz), effective capacitance is about 167 pF</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𝑄</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𝑅𝐶</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=1500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network: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=1500×44×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×1.67×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=11</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𝐵𝑊</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cs typeface="Calibri"/>
                            <a:sym typeface="Calibri"/>
                          </a:rPr>
                          <m:t>𝑄</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r>
                          <a:rPr lang="en-US" b="0" i="1" smtClean="0">
                            <a:solidFill>
                              <a:srgbClr val="000000"/>
                            </a:solidFill>
                            <a:latin typeface="Cambria Math" panose="02040503050406030204" pitchFamily="18" charset="0"/>
                            <a:cs typeface="Calibri"/>
                            <a:sym typeface="Calibri"/>
                          </a:rPr>
                          <m:t>𝑀𝐻𝑍</m:t>
                        </m:r>
                      </m:num>
                      <m:den>
                        <m:r>
                          <a:rPr lang="en-US" b="0" i="1" smtClean="0">
                            <a:solidFill>
                              <a:srgbClr val="000000"/>
                            </a:solidFill>
                            <a:latin typeface="Cambria Math" panose="02040503050406030204" pitchFamily="18" charset="0"/>
                            <a:cs typeface="Calibri"/>
                            <a:sym typeface="Calibri"/>
                          </a:rPr>
                          <m:t>11</m:t>
                        </m:r>
                      </m:den>
                    </m:f>
                    <m:r>
                      <a:rPr lang="en-US" b="0" i="1" smtClean="0">
                        <a:solidFill>
                          <a:srgbClr val="000000"/>
                        </a:solidFill>
                        <a:latin typeface="Cambria Math" panose="02040503050406030204" pitchFamily="18" charset="0"/>
                        <a:cs typeface="Calibri"/>
                        <a:sym typeface="Calibri"/>
                      </a:rPr>
                      <m:t>=.636</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𝐵𝑊</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=7.318</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6.682</m:t>
                    </m:r>
                    <m:r>
                      <a:rPr lang="en-US" i="1">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This is 3dB cutoff.</a:t>
                </a:r>
              </a:p>
              <a:p>
                <a:pPr marL="342900"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𝐵𝑊</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cs typeface="Calibri"/>
                            <a:sym typeface="Calibri"/>
                          </a:rPr>
                          <m:t>𝑄</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𝑢</m:t>
                        </m:r>
                      </m:sub>
                    </m:sSub>
                    <m:r>
                      <a:rPr lang="en-US" b="0" i="1" dirty="0" smtClean="0">
                        <a:solidFill>
                          <a:srgbClr val="000000"/>
                        </a:solidFill>
                        <a:latin typeface="Cambria Math" panose="02040503050406030204" pitchFamily="18" charset="0"/>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𝑟</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𝐵𝑊</m:t>
                        </m:r>
                      </m:num>
                      <m:den>
                        <m:r>
                          <a:rPr lang="en-US" b="0" i="1" dirty="0"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𝑙</m:t>
                        </m:r>
                      </m:sub>
                    </m:sSub>
                    <m:r>
                      <a:rPr lang="en-US" i="1" dirty="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𝑓</m:t>
                        </m:r>
                      </m:e>
                      <m:sub>
                        <m:r>
                          <a:rPr lang="en-US" i="1" dirty="0">
                            <a:solidFill>
                              <a:srgbClr val="000000"/>
                            </a:solidFill>
                            <a:latin typeface="Cambria Math" panose="02040503050406030204" pitchFamily="18" charset="0"/>
                            <a:cs typeface="Calibri"/>
                            <a:sym typeface="Calibri"/>
                          </a:rPr>
                          <m:t>𝑟</m:t>
                        </m:r>
                      </m:sub>
                    </m:sSub>
                    <m:r>
                      <a:rPr lang="en-US" b="0" i="1" dirty="0" smtClean="0">
                        <a:solidFill>
                          <a:srgbClr val="000000"/>
                        </a:solidFill>
                        <a:latin typeface="Cambria Math" panose="02040503050406030204" pitchFamily="18" charset="0"/>
                        <a:cs typeface="Calibri"/>
                        <a:sym typeface="Calibri"/>
                      </a:rPr>
                      <m:t>−</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cs typeface="Calibri"/>
                            <a:sym typeface="Calibri"/>
                          </a:rPr>
                          <m:t>𝐵𝑊</m:t>
                        </m:r>
                      </m:num>
                      <m:den>
                        <m:r>
                          <a:rPr lang="en-US" i="1" dirty="0">
                            <a:solidFill>
                              <a:srgbClr val="000000"/>
                            </a:solidFill>
                            <a:latin typeface="Cambria Math" panose="02040503050406030204" pitchFamily="18" charset="0"/>
                            <a:cs typeface="Calibri"/>
                            <a:sym typeface="Calibri"/>
                          </a:rPr>
                          <m:t>2</m:t>
                        </m:r>
                      </m:den>
                    </m:f>
                  </m:oMath>
                </a14:m>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2417" y="1821805"/>
                <a:ext cx="8056511" cy="4125101"/>
              </a:xfrm>
              <a:prstGeom prst="rect">
                <a:avLst/>
              </a:prstGeom>
              <a:blipFill>
                <a:blip r:embed="rId3"/>
                <a:stretch>
                  <a:fillRect l="-110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24</a:t>
            </a:fld>
            <a:endParaRPr lang="en-US" dirty="0">
              <a:solidFill>
                <a:schemeClr val="tx1"/>
              </a:solidFill>
            </a:endParaRPr>
          </a:p>
        </p:txBody>
      </p:sp>
      <p:grpSp>
        <p:nvGrpSpPr>
          <p:cNvPr id="6" name="Group 5">
            <a:extLst>
              <a:ext uri="{FF2B5EF4-FFF2-40B4-BE49-F238E27FC236}">
                <a16:creationId xmlns:a16="http://schemas.microsoft.com/office/drawing/2014/main" id="{34DA991E-1E4B-E74A-98F8-7B00E8219D2A}"/>
              </a:ext>
            </a:extLst>
          </p:cNvPr>
          <p:cNvGrpSpPr/>
          <p:nvPr/>
        </p:nvGrpSpPr>
        <p:grpSpPr>
          <a:xfrm>
            <a:off x="8454529" y="2143983"/>
            <a:ext cx="3427755" cy="1629625"/>
            <a:chOff x="8454529" y="2143983"/>
            <a:chExt cx="3427755" cy="1629625"/>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056937" y="2703581"/>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475618" y="2704374"/>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361318" y="2696332"/>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361318" y="3380061"/>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9988898" y="3346538"/>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799137" y="3232594"/>
              <a:ext cx="66739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703997" y="2656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863403" y="2143983"/>
              <a:ext cx="5253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8936328" y="2327990"/>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468934" y="26595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281582" y="266311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088467" y="266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566531" y="3253376"/>
              <a:ext cx="66307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3.1uH</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1043183" y="2706693"/>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1048578" y="26709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944033" y="3220739"/>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1185659" y="2886042"/>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421856" y="2654800"/>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454529" y="2635123"/>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nvGrpSpPr>
            <p:cNvPr id="84" name="Group 210">
              <a:extLst>
                <a:ext uri="{FF2B5EF4-FFF2-40B4-BE49-F238E27FC236}">
                  <a16:creationId xmlns:a16="http://schemas.microsoft.com/office/drawing/2014/main" id="{11A1C337-6DF9-0D49-8EFE-57064DA1667C}"/>
                </a:ext>
              </a:extLst>
            </p:cNvPr>
            <p:cNvGrpSpPr>
              <a:grpSpLocks/>
            </p:cNvGrpSpPr>
            <p:nvPr/>
          </p:nvGrpSpPr>
          <p:grpSpPr bwMode="auto">
            <a:xfrm>
              <a:off x="10621763" y="2708879"/>
              <a:ext cx="304800" cy="762000"/>
              <a:chOff x="3216" y="1728"/>
              <a:chExt cx="192" cy="480"/>
            </a:xfrm>
          </p:grpSpPr>
          <p:sp>
            <p:nvSpPr>
              <p:cNvPr id="85" name="Line 8">
                <a:extLst>
                  <a:ext uri="{FF2B5EF4-FFF2-40B4-BE49-F238E27FC236}">
                    <a16:creationId xmlns:a16="http://schemas.microsoft.com/office/drawing/2014/main" id="{255187FD-CD27-CC4A-96F2-2C99F01510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9">
                <a:extLst>
                  <a:ext uri="{FF2B5EF4-FFF2-40B4-BE49-F238E27FC236}">
                    <a16:creationId xmlns:a16="http://schemas.microsoft.com/office/drawing/2014/main" id="{482FF8C3-46C0-A74F-9F26-CEAACE1A099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0">
                <a:extLst>
                  <a:ext uri="{FF2B5EF4-FFF2-40B4-BE49-F238E27FC236}">
                    <a16:creationId xmlns:a16="http://schemas.microsoft.com/office/drawing/2014/main" id="{742DA620-BFA3-E241-8D19-D84C163EEE3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1">
                <a:extLst>
                  <a:ext uri="{FF2B5EF4-FFF2-40B4-BE49-F238E27FC236}">
                    <a16:creationId xmlns:a16="http://schemas.microsoft.com/office/drawing/2014/main" id="{5F6A6C0B-3F2E-364A-8BA9-8654849CFE1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22">
              <a:extLst>
                <a:ext uri="{FF2B5EF4-FFF2-40B4-BE49-F238E27FC236}">
                  <a16:creationId xmlns:a16="http://schemas.microsoft.com/office/drawing/2014/main" id="{0C4B52AF-F639-2443-B8ED-E58B792EA350}"/>
                </a:ext>
              </a:extLst>
            </p:cNvPr>
            <p:cNvGrpSpPr>
              <a:grpSpLocks/>
            </p:cNvGrpSpPr>
            <p:nvPr/>
          </p:nvGrpSpPr>
          <p:grpSpPr bwMode="auto">
            <a:xfrm>
              <a:off x="10621763" y="3392608"/>
              <a:ext cx="304800" cy="381000"/>
              <a:chOff x="4272" y="3072"/>
              <a:chExt cx="192" cy="240"/>
            </a:xfrm>
          </p:grpSpPr>
          <p:sp>
            <p:nvSpPr>
              <p:cNvPr id="90" name="Line 99">
                <a:extLst>
                  <a:ext uri="{FF2B5EF4-FFF2-40B4-BE49-F238E27FC236}">
                    <a16:creationId xmlns:a16="http://schemas.microsoft.com/office/drawing/2014/main" id="{D3616FBC-3C75-9840-B926-C81FBA7519E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0">
                <a:extLst>
                  <a:ext uri="{FF2B5EF4-FFF2-40B4-BE49-F238E27FC236}">
                    <a16:creationId xmlns:a16="http://schemas.microsoft.com/office/drawing/2014/main" id="{7DED538F-922B-2B41-9904-D6FF4124F55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1">
                <a:extLst>
                  <a:ext uri="{FF2B5EF4-FFF2-40B4-BE49-F238E27FC236}">
                    <a16:creationId xmlns:a16="http://schemas.microsoft.com/office/drawing/2014/main" id="{56BD5943-CAA5-BE4E-848F-88D9B7B3C4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2">
                <a:extLst>
                  <a:ext uri="{FF2B5EF4-FFF2-40B4-BE49-F238E27FC236}">
                    <a16:creationId xmlns:a16="http://schemas.microsoft.com/office/drawing/2014/main" id="{BA855817-E3E1-6447-A867-F25DD5464D0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3">
                <a:extLst>
                  <a:ext uri="{FF2B5EF4-FFF2-40B4-BE49-F238E27FC236}">
                    <a16:creationId xmlns:a16="http://schemas.microsoft.com/office/drawing/2014/main" id="{5BDEF117-8EF5-0044-AAC4-D93BECCB934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4">
                <a:extLst>
                  <a:ext uri="{FF2B5EF4-FFF2-40B4-BE49-F238E27FC236}">
                    <a16:creationId xmlns:a16="http://schemas.microsoft.com/office/drawing/2014/main" id="{517990AE-8543-C641-A97A-C6CB178FE57D}"/>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6" name="Oval 95">
              <a:extLst>
                <a:ext uri="{FF2B5EF4-FFF2-40B4-BE49-F238E27FC236}">
                  <a16:creationId xmlns:a16="http://schemas.microsoft.com/office/drawing/2014/main" id="{4CCF91D5-3ACE-9B47-8FAF-84DB76AF4C34}"/>
                </a:ext>
              </a:extLst>
            </p:cNvPr>
            <p:cNvSpPr/>
            <p:nvPr/>
          </p:nvSpPr>
          <p:spPr>
            <a:xfrm>
              <a:off x="10729379" y="2672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06374B8C-194F-7147-8290-358CAF89859D}"/>
                </a:ext>
              </a:extLst>
            </p:cNvPr>
            <p:cNvSpPr txBox="1"/>
            <p:nvPr/>
          </p:nvSpPr>
          <p:spPr>
            <a:xfrm flipH="1">
              <a:off x="10274732" y="3212871"/>
              <a:ext cx="66739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50pF</a:t>
              </a:r>
              <a:endParaRPr lang="en-US" sz="1600" dirty="0">
                <a:solidFill>
                  <a:srgbClr val="000000"/>
                </a:solidFill>
                <a:latin typeface="Calibri"/>
                <a:ea typeface="Calibri"/>
                <a:cs typeface="Calibri"/>
                <a:sym typeface="Calibri"/>
              </a:endParaRPr>
            </a:p>
          </p:txBody>
        </p:sp>
        <p:cxnSp>
          <p:nvCxnSpPr>
            <p:cNvPr id="5" name="Straight Arrow Connector 4">
              <a:extLst>
                <a:ext uri="{FF2B5EF4-FFF2-40B4-BE49-F238E27FC236}">
                  <a16:creationId xmlns:a16="http://schemas.microsoft.com/office/drawing/2014/main" id="{4E6C1722-76E2-A348-8EE9-0535205D2CBC}"/>
                </a:ext>
              </a:extLst>
            </p:cNvPr>
            <p:cNvCxnSpPr/>
            <p:nvPr/>
          </p:nvCxnSpPr>
          <p:spPr>
            <a:xfrm flipV="1">
              <a:off x="10649822" y="2940679"/>
              <a:ext cx="266700" cy="3227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7" y="38983"/>
            <a:ext cx="995010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9571459" y="642625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26</a:t>
            </a:fld>
            <a:endParaRPr lang="en-US" dirty="0">
              <a:solidFill>
                <a:schemeClr val="tx1"/>
              </a:solidFill>
            </a:endParaRPr>
          </a:p>
        </p:txBody>
      </p:sp>
      <p:grpSp>
        <p:nvGrpSpPr>
          <p:cNvPr id="3" name="Group 2">
            <a:extLst>
              <a:ext uri="{FF2B5EF4-FFF2-40B4-BE49-F238E27FC236}">
                <a16:creationId xmlns:a16="http://schemas.microsoft.com/office/drawing/2014/main" id="{C80053C3-4974-A94B-BA72-F2AB531BFE88}"/>
              </a:ext>
            </a:extLst>
          </p:cNvPr>
          <p:cNvGrpSpPr/>
          <p:nvPr/>
        </p:nvGrpSpPr>
        <p:grpSpPr>
          <a:xfrm>
            <a:off x="1823915" y="897296"/>
            <a:ext cx="7243872" cy="5807921"/>
            <a:chOff x="4697742" y="525039"/>
            <a:chExt cx="724387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5"/>
                  <a:stretch>
                    <a:fillRect b="-22581"/>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9675894" y="3050236"/>
              <a:ext cx="8071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p:txBody>
        </p:sp>
        <p:sp>
          <p:nvSpPr>
            <p:cNvPr id="254" name="TextBox 253">
              <a:extLst>
                <a:ext uri="{FF2B5EF4-FFF2-40B4-BE49-F238E27FC236}">
                  <a16:creationId xmlns:a16="http://schemas.microsoft.com/office/drawing/2014/main" id="{C49C929D-06C2-A742-B985-0442D1E9CD7D}"/>
                </a:ext>
              </a:extLst>
            </p:cNvPr>
            <p:cNvSpPr txBox="1"/>
            <p:nvPr/>
          </p:nvSpPr>
          <p:spPr>
            <a:xfrm>
              <a:off x="8324207" y="3929124"/>
              <a:ext cx="138549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 </a:t>
              </a:r>
              <a:r>
                <a:rPr lang="en-US" sz="1400" dirty="0">
                  <a:solidFill>
                    <a:srgbClr val="000000"/>
                  </a:solidFill>
                </a:rPr>
                <a:t>Audio</a:t>
              </a:r>
              <a:endParaRPr lang="en-US" sz="1400" dirty="0">
                <a:solidFill>
                  <a:srgbClr val="000000"/>
                </a:solidFill>
                <a:latin typeface="Calibri"/>
                <a:ea typeface="Calibri"/>
                <a:cs typeface="Calibri"/>
                <a:sym typeface="Calibri"/>
              </a:endParaRPr>
            </a:p>
          </p:txBody>
        </p:sp>
        <p:sp>
          <p:nvSpPr>
            <p:cNvPr id="109" name="TextBox 108">
              <a:extLst>
                <a:ext uri="{FF2B5EF4-FFF2-40B4-BE49-F238E27FC236}">
                  <a16:creationId xmlns:a16="http://schemas.microsoft.com/office/drawing/2014/main" id="{3FFF0F4B-4038-E248-A8F7-D4D9D3FC9547}"/>
                </a:ext>
              </a:extLst>
            </p:cNvPr>
            <p:cNvSpPr txBox="1"/>
            <p:nvPr/>
          </p:nvSpPr>
          <p:spPr>
            <a:xfrm>
              <a:off x="9781761" y="2311524"/>
              <a:ext cx="21598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 </a:t>
              </a:r>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110" name="TextBox 109">
              <a:extLst>
                <a:ext uri="{FF2B5EF4-FFF2-40B4-BE49-F238E27FC236}">
                  <a16:creationId xmlns:a16="http://schemas.microsoft.com/office/drawing/2014/main" id="{ED69021C-AF64-7740-B607-B5D8B4D57DDB}"/>
                </a:ext>
              </a:extLst>
            </p:cNvPr>
            <p:cNvSpPr txBox="1"/>
            <p:nvPr/>
          </p:nvSpPr>
          <p:spPr>
            <a:xfrm>
              <a:off x="9675895" y="1559311"/>
              <a:ext cx="89117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 </a:t>
              </a:r>
              <a:r>
                <a:rPr lang="en-US" sz="1400" dirty="0">
                  <a:solidFill>
                    <a:srgbClr val="000000"/>
                  </a:solidFill>
                  <a:latin typeface="Calibri"/>
                  <a:ea typeface="Calibri"/>
                  <a:cs typeface="Calibri"/>
                  <a:sym typeface="Calibri"/>
                </a:rPr>
                <a:t>MHz</a:t>
              </a:r>
            </a:p>
          </p:txBody>
        </p:sp>
      </p:gr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3703" y="76382"/>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latin typeface="Calibri"/>
                    <a:ea typeface="Calibri"/>
                    <a:cs typeface="Calibri"/>
                    <a:sym typeface="Calibri"/>
                  </a:rPr>
                  <a:t> and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𝐶</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implies</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27</a:t>
            </a:fld>
            <a:endParaRPr lang="en-US" dirty="0">
              <a:solidFill>
                <a:schemeClr val="tx1"/>
              </a:solidFill>
            </a:endParaRPr>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A3288EFA-E440-4746-A958-EAF08B165A84}"/>
              </a:ext>
            </a:extLst>
          </p:cNvPr>
          <p:cNvGrpSpPr/>
          <p:nvPr/>
        </p:nvGrpSpPr>
        <p:grpSpPr>
          <a:xfrm>
            <a:off x="9349896" y="788752"/>
            <a:ext cx="2284559" cy="1393424"/>
            <a:chOff x="9349896" y="788752"/>
            <a:chExt cx="2284559" cy="139342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9756952" y="993988"/>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10038973" y="1340569"/>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10472880" y="986893"/>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10754901" y="1344107"/>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11185254" y="986897"/>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9618514" y="78875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a:cxnSpLocks/>
            </p:cNvCxnSpPr>
            <p:nvPr/>
          </p:nvCxnSpPr>
          <p:spPr>
            <a:xfrm>
              <a:off x="9605088" y="1127304"/>
              <a:ext cx="412268"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10039739" y="864951"/>
              <a:ext cx="32491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4" name="TextBox 3">
              <a:extLst>
                <a:ext uri="{FF2B5EF4-FFF2-40B4-BE49-F238E27FC236}">
                  <a16:creationId xmlns:a16="http://schemas.microsoft.com/office/drawing/2014/main" id="{AB83ACF3-EE53-F643-B338-EDB51A6385A6}"/>
                </a:ext>
              </a:extLst>
            </p:cNvPr>
            <p:cNvSpPr txBox="1"/>
            <p:nvPr/>
          </p:nvSpPr>
          <p:spPr>
            <a:xfrm>
              <a:off x="11383426" y="1466595"/>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p:cNvCxnSpPr>
            <p:nvPr/>
          </p:nvCxnSpPr>
          <p:spPr>
            <a:xfrm>
              <a:off x="9396078" y="2100725"/>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9349896" y="2045016"/>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9678150" y="138772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n</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9830550" y="161455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n</a:t>
              </a:r>
              <a:endParaRPr lang="en-US" sz="1600" baseline="-25000" dirty="0">
                <a:solidFill>
                  <a:srgbClr val="000000"/>
                </a:solidFill>
                <a:latin typeface="Calibri"/>
                <a:ea typeface="Calibri"/>
                <a:cs typeface="Calibri"/>
                <a:sym typeface="Calibri"/>
              </a:endParaRPr>
            </a:p>
          </p:txBody>
        </p:sp>
        <p:sp>
          <p:nvSpPr>
            <p:cNvPr id="92" name="TextBox 91">
              <a:extLst>
                <a:ext uri="{FF2B5EF4-FFF2-40B4-BE49-F238E27FC236}">
                  <a16:creationId xmlns:a16="http://schemas.microsoft.com/office/drawing/2014/main" id="{43FA7F1F-4D0F-9445-A425-C66713FD8C3D}"/>
                </a:ext>
              </a:extLst>
            </p:cNvPr>
            <p:cNvSpPr txBox="1"/>
            <p:nvPr/>
          </p:nvSpPr>
          <p:spPr>
            <a:xfrm>
              <a:off x="10828244" y="831821"/>
              <a:ext cx="4141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n+1</a:t>
              </a:r>
            </a:p>
          </p:txBody>
        </p:sp>
        <p:sp>
          <p:nvSpPr>
            <p:cNvPr id="93" name="Oval 92">
              <a:extLst>
                <a:ext uri="{FF2B5EF4-FFF2-40B4-BE49-F238E27FC236}">
                  <a16:creationId xmlns:a16="http://schemas.microsoft.com/office/drawing/2014/main" id="{A0ECD207-9929-3A49-ACEC-24B452123D50}"/>
                </a:ext>
              </a:extLst>
            </p:cNvPr>
            <p:cNvSpPr/>
            <p:nvPr/>
          </p:nvSpPr>
          <p:spPr>
            <a:xfrm>
              <a:off x="9356682" y="1271989"/>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F085101F-4765-DE4C-9779-A38525BE0E77}"/>
                </a:ext>
              </a:extLst>
            </p:cNvPr>
            <p:cNvSpPr/>
            <p:nvPr/>
          </p:nvSpPr>
          <p:spPr>
            <a:xfrm>
              <a:off x="10118684" y="127861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56FAC4E1-7C38-AD44-ACFC-0490A9BFCA67}"/>
                </a:ext>
              </a:extLst>
            </p:cNvPr>
            <p:cNvSpPr/>
            <p:nvPr/>
          </p:nvSpPr>
          <p:spPr>
            <a:xfrm>
              <a:off x="10840926" y="128524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6F8C0DA7-46E8-7F4C-A601-256CE8E3F9B9}"/>
                </a:ext>
              </a:extLst>
            </p:cNvPr>
            <p:cNvSpPr txBox="1"/>
            <p:nvPr/>
          </p:nvSpPr>
          <p:spPr>
            <a:xfrm>
              <a:off x="10446777" y="795380"/>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n+1</a:t>
              </a:r>
            </a:p>
          </p:txBody>
        </p:sp>
        <p:cxnSp>
          <p:nvCxnSpPr>
            <p:cNvPr id="97" name="Straight Arrow Connector 96">
              <a:extLst>
                <a:ext uri="{FF2B5EF4-FFF2-40B4-BE49-F238E27FC236}">
                  <a16:creationId xmlns:a16="http://schemas.microsoft.com/office/drawing/2014/main" id="{2F3500E4-DC8E-B146-8C2F-4972503B09C6}"/>
                </a:ext>
              </a:extLst>
            </p:cNvPr>
            <p:cNvCxnSpPr>
              <a:cxnSpLocks/>
            </p:cNvCxnSpPr>
            <p:nvPr/>
          </p:nvCxnSpPr>
          <p:spPr>
            <a:xfrm>
              <a:off x="10433351" y="1133932"/>
              <a:ext cx="412268"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28</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573462"/>
                <a:ext cx="11568372" cy="47284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573462"/>
                <a:ext cx="11568372" cy="4728483"/>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29</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587420" y="1467720"/>
                <a:ext cx="10929821" cy="49061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587420" y="1467720"/>
                <a:ext cx="10929821" cy="4906189"/>
              </a:xfrm>
              <a:prstGeom prst="rect">
                <a:avLst/>
              </a:prstGeom>
              <a:blipFill>
                <a:blip r:embed="rId3"/>
                <a:stretch>
                  <a:fillRect l="-813" t="-51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54911" y="1532238"/>
                <a:ext cx="10926128" cy="4523789"/>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54911" y="1532238"/>
                <a:ext cx="10926128" cy="4523789"/>
              </a:xfrm>
              <a:blipFill>
                <a:blip r:embed="rId2"/>
                <a:stretch>
                  <a:fillRect l="-464" t="-1428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327672982"/>
                  </p:ext>
                </p:extLst>
              </p:nvPr>
            </p:nvGraphicFramePr>
            <p:xfrm>
              <a:off x="3049651" y="373878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327672982"/>
                  </p:ext>
                </p:extLst>
              </p:nvPr>
            </p:nvGraphicFramePr>
            <p:xfrm>
              <a:off x="3049651" y="373878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8000" r="-843" b="-122000"/>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7407" r="-843" b="-12963"/>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3401"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3401"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7645796" y="614044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30</a:t>
            </a:fld>
            <a:endParaRPr lang="en-US" dirty="0">
              <a:solidFill>
                <a:schemeClr val="tx1"/>
              </a:solidFill>
            </a:endParaRPr>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759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7959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31</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589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7299" y="1492361"/>
                <a:ext cx="6453349" cy="46848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  Ans: about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num>
                      <m:den>
                        <m:r>
                          <a:rPr lang="en-US" b="0" i="1" smtClean="0">
                            <a:solidFill>
                              <a:srgbClr val="000000"/>
                            </a:solidFill>
                            <a:latin typeface="Cambria Math" panose="02040503050406030204" pitchFamily="18" charset="0"/>
                            <a:cs typeface="Calibri"/>
                            <a:sym typeface="Calibri"/>
                          </a:rPr>
                          <m:t>3</m:t>
                        </m:r>
                      </m:den>
                    </m:f>
                    <m:r>
                      <a:rPr lang="en-US" b="0" i="1" smtClean="0">
                        <a:solidFill>
                          <a:srgbClr val="000000"/>
                        </a:solidFill>
                        <a:latin typeface="Cambria Math" panose="02040503050406030204" pitchFamily="18" charset="0"/>
                        <a:cs typeface="Calibri"/>
                        <a:sym typeface="Calibri"/>
                      </a:rPr>
                      <m:t>𝑐</m:t>
                    </m:r>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742950" lvl="1" indent="-28575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7299" y="1492361"/>
                <a:ext cx="6453349" cy="4684867"/>
              </a:xfrm>
              <a:prstGeom prst="rect">
                <a:avLst/>
              </a:prstGeom>
              <a:blipFill>
                <a:blip r:embed="rId3"/>
                <a:stretch>
                  <a:fillRect l="-1572" t="-541" r="-13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32</a:t>
            </a:fld>
            <a:endParaRPr lang="en-US" dirty="0">
              <a:solidFill>
                <a:schemeClr val="tx1"/>
              </a:solidFill>
            </a:endParaRPr>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4711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33</a:t>
            </a:fld>
            <a:endParaRPr lang="en-US" dirty="0">
              <a:solidFill>
                <a:schemeClr val="tx1"/>
              </a:solidFill>
            </a:endParaRPr>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1629" y="1691704"/>
                <a:ext cx="10928740"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1629" y="1691704"/>
                <a:ext cx="10928740" cy="3882459"/>
              </a:xfrm>
              <a:prstGeom prst="rect">
                <a:avLst/>
              </a:prstGeom>
              <a:blipFill>
                <a:blip r:embed="rId3"/>
                <a:stretch>
                  <a:fillRect l="-812"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34</a:t>
            </a:fld>
            <a:endParaRPr lang="en-US" dirty="0">
              <a:solidFill>
                <a:schemeClr val="tx1"/>
              </a:solidFill>
            </a:endParaRPr>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185312"/>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185312"/>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35</a:t>
            </a:fld>
            <a:endParaRPr lang="en-US" dirty="0">
              <a:solidFill>
                <a:schemeClr val="tx1"/>
              </a:solidFill>
            </a:endParaRPr>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111624"/>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376711"/>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36</a:t>
            </a:fld>
            <a:endParaRPr lang="en-US" dirty="0">
              <a:solidFill>
                <a:schemeClr val="tx1"/>
              </a:solidFill>
            </a:endParaRPr>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1178461"/>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1178461"/>
                <a:ext cx="5515120" cy="5348557"/>
              </a:xfrm>
              <a:prstGeom prst="rect">
                <a:avLst/>
              </a:prstGeom>
              <a:blipFill>
                <a:blip r:embed="rId5"/>
                <a:stretch>
                  <a:fillRect l="-1609" t="-473" b="-11111"/>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41790"/>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1489" y="1174384"/>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1489" y="1174384"/>
                <a:ext cx="8963892" cy="5364528"/>
              </a:xfrm>
              <a:prstGeom prst="rect">
                <a:avLst/>
              </a:prstGeom>
              <a:blipFill>
                <a:blip r:embed="rId3"/>
                <a:stretch>
                  <a:fillRect l="-1133"/>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37</a:t>
            </a:fld>
            <a:endParaRPr lang="en-US" dirty="0">
              <a:solidFill>
                <a:schemeClr val="tx1"/>
              </a:solidFill>
            </a:endParaRPr>
          </a:p>
        </p:txBody>
      </p:sp>
      <p:grpSp>
        <p:nvGrpSpPr>
          <p:cNvPr id="3" name="Group 2">
            <a:extLst>
              <a:ext uri="{FF2B5EF4-FFF2-40B4-BE49-F238E27FC236}">
                <a16:creationId xmlns:a16="http://schemas.microsoft.com/office/drawing/2014/main" id="{A46DB1E0-6FEA-5240-8946-A2CC6AC4574D}"/>
              </a:ext>
            </a:extLst>
          </p:cNvPr>
          <p:cNvGrpSpPr/>
          <p:nvPr/>
        </p:nvGrpSpPr>
        <p:grpSpPr>
          <a:xfrm>
            <a:off x="9534754" y="1223460"/>
            <a:ext cx="2343453" cy="1327566"/>
            <a:chOff x="1726030" y="1999315"/>
            <a:chExt cx="2343453" cy="132756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692786" y="32337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72266"/>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63177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a:t>
                </a:r>
                <a:r>
                  <a:rPr lang="en-US" sz="2000" baseline="-25000" dirty="0">
                    <a:solidFill>
                      <a:srgbClr val="000000"/>
                    </a:solidFill>
                    <a:latin typeface="Calibri"/>
                    <a:ea typeface="Calibri"/>
                    <a:cs typeface="Calibri"/>
                    <a:sym typeface="Calibri"/>
                  </a:rPr>
                  <a:t>pp</a:t>
                </a:r>
                <a:r>
                  <a:rPr lang="en-US" sz="2000" dirty="0">
                    <a:solidFill>
                      <a:srgbClr val="000000"/>
                    </a:solidFill>
                    <a:latin typeface="Calibri"/>
                    <a:ea typeface="Calibri"/>
                    <a:cs typeface="Calibri"/>
                    <a:sym typeface="Calibri"/>
                  </a:rPr>
                  <a:t>.</a:t>
                </a: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answer is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631777"/>
                <a:ext cx="8042065" cy="4500162"/>
              </a:xfrm>
              <a:prstGeom prst="rect">
                <a:avLst/>
              </a:prstGeom>
              <a:blipFill>
                <a:blip r:embed="rId3"/>
                <a:stretch>
                  <a:fillRect l="-1262" t="-845"/>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58780"/>
            <a:ext cx="3584013" cy="1350589"/>
            <a:chOff x="3947935" y="2315543"/>
            <a:chExt cx="3584013" cy="1350589"/>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746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38</a:t>
            </a:fld>
            <a:endParaRPr lang="en-US" dirty="0">
              <a:solidFill>
                <a:schemeClr val="tx1"/>
              </a:solidFill>
            </a:endParaRPr>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92031" y="116084"/>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746940" y="935146"/>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39</a:t>
            </a:fld>
            <a:endParaRPr lang="en-US" dirty="0">
              <a:solidFill>
                <a:schemeClr val="tx1"/>
              </a:solidFill>
            </a:endParaRPr>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596822"/>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8911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8135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8135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40</a:t>
            </a:fld>
            <a:endParaRPr lang="en-US" dirty="0">
              <a:solidFill>
                <a:schemeClr val="tx1"/>
              </a:solidFill>
            </a:endParaRPr>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 (1)</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66031"/>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66031"/>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41</a:t>
            </a:fld>
            <a:endParaRPr lang="en-US" dirty="0">
              <a:solidFill>
                <a:schemeClr val="tx1"/>
              </a:solidFill>
            </a:endParaRPr>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607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 (2)</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23285" y="1649947"/>
                <a:ext cx="11029138" cy="37499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marL="457200" indent="-457200" defTabSz="457200" latinLnBrk="1" hangingPunct="0">
                  <a:buFont typeface="Arial" panose="020B0604020202020204" pitchFamily="34" charset="0"/>
                  <a:buChar char="•"/>
                </a:pP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f>
                      <m:fPr>
                        <m:ctrlPr>
                          <a:rPr lang="en-US" i="1">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den>
                    </m:f>
                    <m:f>
                      <m:fPr>
                        <m:ctrlPr>
                          <a:rPr lang="en-US" i="1">
                            <a:solidFill>
                              <a:srgbClr val="000000"/>
                            </a:solidFill>
                            <a:latin typeface="Cambria Math" panose="02040503050406030204" pitchFamily="18" charset="0"/>
                            <a:cs typeface="Calibri"/>
                            <a:sym typeface="Calibri"/>
                          </a:rPr>
                        </m:ctrlPr>
                      </m:fPr>
                      <m:num>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.15</m:t>
                    </m:r>
                  </m:oMath>
                </a14:m>
                <a:endParaRPr lang="en-US" dirty="0">
                  <a:solidFill>
                    <a:srgbClr val="000000"/>
                  </a:solidFill>
                  <a:ea typeface="Calibri"/>
                  <a:cs typeface="Calibri"/>
                  <a:sym typeface="Calibri"/>
                </a:endParaRP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23285" y="1649947"/>
                <a:ext cx="11029138" cy="3749957"/>
              </a:xfrm>
              <a:prstGeom prst="rect">
                <a:avLst/>
              </a:prstGeom>
              <a:blipFill>
                <a:blip r:embed="rId3"/>
                <a:stretch>
                  <a:fillRect l="-8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42</a:t>
            </a:fld>
            <a:endParaRPr lang="en-US" dirty="0">
              <a:solidFill>
                <a:schemeClr val="tx1"/>
              </a:solidFill>
            </a:endParaRPr>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p>
              <a:p>
                <a:pPr defTabSz="457200" hangingPunct="0"/>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𝑎</m:t>
                        </m:r>
                      </m:sub>
                    </m:sSub>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43</a:t>
            </a:fld>
            <a:endParaRPr lang="en-US" dirty="0">
              <a:solidFill>
                <a:schemeClr val="tx1"/>
              </a:solidFill>
            </a:endParaRPr>
          </a:p>
        </p:txBody>
      </p:sp>
      <p:grpSp>
        <p:nvGrpSpPr>
          <p:cNvPr id="3" name="Group 2">
            <a:extLst>
              <a:ext uri="{FF2B5EF4-FFF2-40B4-BE49-F238E27FC236}">
                <a16:creationId xmlns:a16="http://schemas.microsoft.com/office/drawing/2014/main" id="{5C2D22DB-2348-3A4E-86E3-437DFE54134F}"/>
              </a:ext>
            </a:extLst>
          </p:cNvPr>
          <p:cNvGrpSpPr/>
          <p:nvPr/>
        </p:nvGrpSpPr>
        <p:grpSpPr>
          <a:xfrm>
            <a:off x="10831154" y="3781487"/>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0992201" y="217711"/>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255349"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461666" y="489122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496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3" y="1314705"/>
                <a:ext cx="7806492"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3" y="1314705"/>
                <a:ext cx="7806492" cy="5465740"/>
              </a:xfrm>
              <a:prstGeom prst="rect">
                <a:avLst/>
              </a:prstGeom>
              <a:blipFill>
                <a:blip r:embed="rId3"/>
                <a:stretch>
                  <a:fillRect l="-1136" t="-464" r="-113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44</a:t>
            </a:fld>
            <a:endParaRPr lang="en-US" dirty="0">
              <a:solidFill>
                <a:schemeClr val="tx1"/>
              </a:solidFill>
            </a:endParaRPr>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2405950338"/>
              </p:ext>
            </p:extLst>
          </p:nvPr>
        </p:nvGraphicFramePr>
        <p:xfrm>
          <a:off x="8259098" y="2920181"/>
          <a:ext cx="3729219" cy="3367840"/>
        </p:xfrm>
        <a:graphic>
          <a:graphicData uri="http://schemas.openxmlformats.org/drawingml/2006/table">
            <a:tbl>
              <a:tblPr firstRow="1" bandRow="1">
                <a:tableStyleId>{5C22544A-7EE6-4342-B048-85BDC9FD1C3A}</a:tableStyleId>
              </a:tblPr>
              <a:tblGrid>
                <a:gridCol w="1439900">
                  <a:extLst>
                    <a:ext uri="{9D8B030D-6E8A-4147-A177-3AD203B41FA5}">
                      <a16:colId xmlns:a16="http://schemas.microsoft.com/office/drawing/2014/main" val="3400466308"/>
                    </a:ext>
                  </a:extLst>
                </a:gridCol>
                <a:gridCol w="804395">
                  <a:extLst>
                    <a:ext uri="{9D8B030D-6E8A-4147-A177-3AD203B41FA5}">
                      <a16:colId xmlns:a16="http://schemas.microsoft.com/office/drawing/2014/main" val="1604896889"/>
                    </a:ext>
                  </a:extLst>
                </a:gridCol>
                <a:gridCol w="1484924">
                  <a:extLst>
                    <a:ext uri="{9D8B030D-6E8A-4147-A177-3AD203B41FA5}">
                      <a16:colId xmlns:a16="http://schemas.microsoft.com/office/drawing/2014/main" val="3052369017"/>
                    </a:ext>
                  </a:extLst>
                </a:gridCol>
              </a:tblGrid>
              <a:tr h="367729">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7729">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580733">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7729">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7729">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7729">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7729">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580733">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0084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34503" y="114191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34503" y="1141916"/>
                <a:ext cx="4970631" cy="4557154"/>
              </a:xfrm>
              <a:prstGeom prst="rect">
                <a:avLst/>
              </a:prstGeom>
              <a:blipFill>
                <a:blip r:embed="rId3"/>
                <a:stretch>
                  <a:fillRect l="-1020"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2849857768"/>
                  </p:ext>
                </p:extLst>
              </p:nvPr>
            </p:nvGraphicFramePr>
            <p:xfrm>
              <a:off x="3595821" y="3921301"/>
              <a:ext cx="5531125" cy="2270760"/>
            </p:xfrm>
            <a:graphic>
              <a:graphicData uri="http://schemas.openxmlformats.org/drawingml/2006/table">
                <a:tbl>
                  <a:tblPr firstRow="1" bandRow="1">
                    <a:tableStyleId>{5C22544A-7EE6-4342-B048-85BDC9FD1C3A}</a:tableStyleId>
                  </a:tblPr>
                  <a:tblGrid>
                    <a:gridCol w="1106226">
                      <a:extLst>
                        <a:ext uri="{9D8B030D-6E8A-4147-A177-3AD203B41FA5}">
                          <a16:colId xmlns:a16="http://schemas.microsoft.com/office/drawing/2014/main" val="3270297207"/>
                        </a:ext>
                      </a:extLst>
                    </a:gridCol>
                    <a:gridCol w="870853">
                      <a:extLst>
                        <a:ext uri="{9D8B030D-6E8A-4147-A177-3AD203B41FA5}">
                          <a16:colId xmlns:a16="http://schemas.microsoft.com/office/drawing/2014/main" val="2201865162"/>
                        </a:ext>
                      </a:extLst>
                    </a:gridCol>
                    <a:gridCol w="617838">
                      <a:extLst>
                        <a:ext uri="{9D8B030D-6E8A-4147-A177-3AD203B41FA5}">
                          <a16:colId xmlns:a16="http://schemas.microsoft.com/office/drawing/2014/main" val="4101733889"/>
                        </a:ext>
                      </a:extLst>
                    </a:gridCol>
                    <a:gridCol w="1470454">
                      <a:extLst>
                        <a:ext uri="{9D8B030D-6E8A-4147-A177-3AD203B41FA5}">
                          <a16:colId xmlns:a16="http://schemas.microsoft.com/office/drawing/2014/main" val="801850443"/>
                        </a:ext>
                      </a:extLst>
                    </a:gridCol>
                    <a:gridCol w="1465754">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 saturated</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saturated</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2849857768"/>
                  </p:ext>
                </p:extLst>
              </p:nvPr>
            </p:nvGraphicFramePr>
            <p:xfrm>
              <a:off x="3595821" y="3921301"/>
              <a:ext cx="5531125" cy="2270760"/>
            </p:xfrm>
            <a:graphic>
              <a:graphicData uri="http://schemas.openxmlformats.org/drawingml/2006/table">
                <a:tbl>
                  <a:tblPr firstRow="1" bandRow="1">
                    <a:tableStyleId>{5C22544A-7EE6-4342-B048-85BDC9FD1C3A}</a:tableStyleId>
                  </a:tblPr>
                  <a:tblGrid>
                    <a:gridCol w="1106226">
                      <a:extLst>
                        <a:ext uri="{9D8B030D-6E8A-4147-A177-3AD203B41FA5}">
                          <a16:colId xmlns:a16="http://schemas.microsoft.com/office/drawing/2014/main" val="3270297207"/>
                        </a:ext>
                      </a:extLst>
                    </a:gridCol>
                    <a:gridCol w="870853">
                      <a:extLst>
                        <a:ext uri="{9D8B030D-6E8A-4147-A177-3AD203B41FA5}">
                          <a16:colId xmlns:a16="http://schemas.microsoft.com/office/drawing/2014/main" val="2201865162"/>
                        </a:ext>
                      </a:extLst>
                    </a:gridCol>
                    <a:gridCol w="617838">
                      <a:extLst>
                        <a:ext uri="{9D8B030D-6E8A-4147-A177-3AD203B41FA5}">
                          <a16:colId xmlns:a16="http://schemas.microsoft.com/office/drawing/2014/main" val="4101733889"/>
                        </a:ext>
                      </a:extLst>
                    </a:gridCol>
                    <a:gridCol w="1470454">
                      <a:extLst>
                        <a:ext uri="{9D8B030D-6E8A-4147-A177-3AD203B41FA5}">
                          <a16:colId xmlns:a16="http://schemas.microsoft.com/office/drawing/2014/main" val="801850443"/>
                        </a:ext>
                      </a:extLst>
                    </a:gridCol>
                    <a:gridCol w="1465754">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27536" t="-103333" r="-408696" b="-413333"/>
                          </a:stretch>
                        </a:blipFill>
                      </a:tcPr>
                    </a:tc>
                    <a:tc>
                      <a:txBody>
                        <a:bodyPr/>
                        <a:lstStyle/>
                        <a:p>
                          <a:endParaRPr lang="en-US"/>
                        </a:p>
                      </a:txBody>
                      <a:tcPr>
                        <a:blipFill>
                          <a:blip r:embed="rId6"/>
                          <a:stretch>
                            <a:fillRect l="-320408" t="-103333" r="-475510" b="-413333"/>
                          </a:stretch>
                        </a:blipFill>
                      </a:tcPr>
                    </a:tc>
                    <a:tc>
                      <a:txBody>
                        <a:bodyPr/>
                        <a:lstStyle/>
                        <a:p>
                          <a:endParaRPr lang="en-US"/>
                        </a:p>
                      </a:txBody>
                      <a:tcPr>
                        <a:blipFill>
                          <a:blip r:embed="rId6"/>
                          <a:stretch>
                            <a:fillRect l="-179130" t="-103333" r="-102609" b="-413333"/>
                          </a:stretch>
                        </a:blipFill>
                      </a:tcPr>
                    </a:tc>
                    <a:tc>
                      <a:txBody>
                        <a:bodyPr/>
                        <a:lstStyle/>
                        <a:p>
                          <a:endParaRPr lang="en-US"/>
                        </a:p>
                      </a:txBody>
                      <a:tcPr>
                        <a:blipFill>
                          <a:blip r:embed="rId6"/>
                          <a:stretch>
                            <a:fillRect l="-276724" t="-103333" r="-1724" b="-413333"/>
                          </a:stretch>
                        </a:blipFill>
                      </a:tcPr>
                    </a:tc>
                    <a:extLst>
                      <a:ext uri="{0D108BD9-81ED-4DB2-BD59-A6C34878D82A}">
                        <a16:rowId xmlns:a16="http://schemas.microsoft.com/office/drawing/2014/main" val="2708477968"/>
                      </a:ext>
                    </a:extLst>
                  </a:tr>
                  <a:tr h="579120">
                    <a:tc>
                      <a:txBody>
                        <a:bodyPr/>
                        <a:lstStyle/>
                        <a:p>
                          <a:pPr algn="r"/>
                          <a:r>
                            <a:rPr lang="en-US" sz="1600" dirty="0"/>
                            <a:t>rev saturated</a:t>
                          </a:r>
                        </a:p>
                      </a:txBody>
                      <a:tcPr/>
                    </a:tc>
                    <a:tc>
                      <a:txBody>
                        <a:bodyPr/>
                        <a:lstStyle/>
                        <a:p>
                          <a:endParaRPr lang="en-US"/>
                        </a:p>
                      </a:txBody>
                      <a:tcPr>
                        <a:blipFill>
                          <a:blip r:embed="rId6"/>
                          <a:stretch>
                            <a:fillRect l="-127536" t="-132609" r="-408696" b="-169565"/>
                          </a:stretch>
                        </a:blipFill>
                      </a:tcPr>
                    </a:tc>
                    <a:tc>
                      <a:txBody>
                        <a:bodyPr/>
                        <a:lstStyle/>
                        <a:p>
                          <a:endParaRPr lang="en-US"/>
                        </a:p>
                      </a:txBody>
                      <a:tcPr>
                        <a:blipFill>
                          <a:blip r:embed="rId6"/>
                          <a:stretch>
                            <a:fillRect l="-320408" t="-132609" r="-475510" b="-169565"/>
                          </a:stretch>
                        </a:blipFill>
                      </a:tcPr>
                    </a:tc>
                    <a:tc>
                      <a:txBody>
                        <a:bodyPr/>
                        <a:lstStyle/>
                        <a:p>
                          <a:endParaRPr lang="en-US"/>
                        </a:p>
                      </a:txBody>
                      <a:tcPr>
                        <a:blipFill>
                          <a:blip r:embed="rId6"/>
                          <a:stretch>
                            <a:fillRect l="-179130" t="-132609" r="-102609" b="-169565"/>
                          </a:stretch>
                        </a:blipFill>
                      </a:tcPr>
                    </a:tc>
                    <a:tc>
                      <a:txBody>
                        <a:bodyPr/>
                        <a:lstStyle/>
                        <a:p>
                          <a:endParaRPr lang="en-US"/>
                        </a:p>
                      </a:txBody>
                      <a:tcPr>
                        <a:blipFill>
                          <a:blip r:embed="rId6"/>
                          <a:stretch>
                            <a:fillRect l="-276724" t="-132609" r="-1724" b="-169565"/>
                          </a:stretch>
                        </a:blipFill>
                      </a:tcPr>
                    </a:tc>
                    <a:extLst>
                      <a:ext uri="{0D108BD9-81ED-4DB2-BD59-A6C34878D82A}">
                        <a16:rowId xmlns:a16="http://schemas.microsoft.com/office/drawing/2014/main" val="236839687"/>
                      </a:ext>
                    </a:extLst>
                  </a:tr>
                  <a:tr h="579120">
                    <a:tc>
                      <a:txBody>
                        <a:bodyPr/>
                        <a:lstStyle/>
                        <a:p>
                          <a:pPr algn="r"/>
                          <a:r>
                            <a:rPr lang="en-US" sz="1600" dirty="0"/>
                            <a:t>saturated</a:t>
                          </a:r>
                        </a:p>
                      </a:txBody>
                      <a:tcPr/>
                    </a:tc>
                    <a:tc>
                      <a:txBody>
                        <a:bodyPr/>
                        <a:lstStyle/>
                        <a:p>
                          <a:endParaRPr lang="en-US"/>
                        </a:p>
                      </a:txBody>
                      <a:tcPr>
                        <a:blipFill>
                          <a:blip r:embed="rId6"/>
                          <a:stretch>
                            <a:fillRect l="-127536" t="-232609" r="-408696" b="-69565"/>
                          </a:stretch>
                        </a:blipFill>
                      </a:tcPr>
                    </a:tc>
                    <a:tc>
                      <a:txBody>
                        <a:bodyPr/>
                        <a:lstStyle/>
                        <a:p>
                          <a:endParaRPr lang="en-US"/>
                        </a:p>
                      </a:txBody>
                      <a:tcPr>
                        <a:blipFill>
                          <a:blip r:embed="rId6"/>
                          <a:stretch>
                            <a:fillRect l="-320408" t="-232609" r="-475510" b="-69565"/>
                          </a:stretch>
                        </a:blipFill>
                      </a:tcPr>
                    </a:tc>
                    <a:tc>
                      <a:txBody>
                        <a:bodyPr/>
                        <a:lstStyle/>
                        <a:p>
                          <a:endParaRPr lang="en-US"/>
                        </a:p>
                      </a:txBody>
                      <a:tcPr>
                        <a:blipFill>
                          <a:blip r:embed="rId6"/>
                          <a:stretch>
                            <a:fillRect l="-179130" t="-232609" r="-102609" b="-69565"/>
                          </a:stretch>
                        </a:blipFill>
                      </a:tcPr>
                    </a:tc>
                    <a:tc>
                      <a:txBody>
                        <a:bodyPr/>
                        <a:lstStyle/>
                        <a:p>
                          <a:endParaRPr lang="en-US"/>
                        </a:p>
                      </a:txBody>
                      <a:tcPr>
                        <a:blipFill>
                          <a:blip r:embed="rId6"/>
                          <a:stretch>
                            <a:fillRect l="-276724" t="-232609" r="-1724" b="-69565"/>
                          </a:stretch>
                        </a:blipFill>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endParaRPr lang="en-US"/>
                        </a:p>
                      </a:txBody>
                      <a:tcPr>
                        <a:blipFill>
                          <a:blip r:embed="rId6"/>
                          <a:stretch>
                            <a:fillRect l="-127536" t="-527586" r="-408696" b="-10345"/>
                          </a:stretch>
                        </a:blipFill>
                      </a:tcPr>
                    </a:tc>
                    <a:tc>
                      <a:txBody>
                        <a:bodyPr/>
                        <a:lstStyle/>
                        <a:p>
                          <a:endParaRPr lang="en-US"/>
                        </a:p>
                      </a:txBody>
                      <a:tcPr>
                        <a:blipFill>
                          <a:blip r:embed="rId6"/>
                          <a:stretch>
                            <a:fillRect l="-320408" t="-527586" r="-475510"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745304" y="1865807"/>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149056"/>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477904" y="1355457"/>
                <a:ext cx="5588565" cy="4930739"/>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a:ea typeface="Arial" charset="0"/>
                    <a:cs typeface="Arial" charset="0"/>
                  </a:rPr>
                  <a:t>Thevenize circuit</a:t>
                </a: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77904" y="1355457"/>
                <a:ext cx="5588565" cy="4930739"/>
              </a:xfrm>
              <a:prstGeom prst="rect">
                <a:avLst/>
              </a:prstGeom>
              <a:blipFill>
                <a:blip r:embed="rId3"/>
                <a:stretch>
                  <a:fillRect l="-907" t="-5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47</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09703" y="1376805"/>
                <a:ext cx="5577192" cy="5027485"/>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09703" y="1376805"/>
                <a:ext cx="5577192" cy="5027485"/>
              </a:xfrm>
              <a:prstGeom prst="rect">
                <a:avLst/>
              </a:prstGeom>
              <a:blipFill>
                <a:blip r:embed="rId3"/>
                <a:stretch>
                  <a:fillRect l="-909" t="-75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58527" y="34846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35263"/>
            <a:ext cx="3615760" cy="1921065"/>
            <a:chOff x="8321907" y="4335263"/>
            <a:chExt cx="3615760" cy="1921065"/>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406686" y="4974167"/>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7570" y="1383961"/>
                <a:ext cx="8547876" cy="5274173"/>
              </a:xfrm>
            </p:spPr>
            <p:txBody>
              <a:bodyPr>
                <a:noAutofit/>
              </a:bodyPr>
              <a:lstStyle/>
              <a:p>
                <a:pPr marL="0" indent="0" algn="l">
                  <a:buNone/>
                </a:pPr>
                <a:r>
                  <a:rPr lang="en-US" sz="2000" dirty="0">
                    <a:ea typeface="Arial" charset="0"/>
                    <a:cs typeface="Arial" charset="0"/>
                  </a:rPr>
                  <a:t>Experiment A</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=9</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220</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=150.</m:t>
                    </m:r>
                  </m:oMath>
                </a14:m>
                <a:endParaRPr lang="en-US" sz="2000" dirty="0">
                  <a:ea typeface="Arial" charset="0"/>
                  <a:cs typeface="Arial" charset="0"/>
                </a:endParaRPr>
              </a:p>
              <a:p>
                <a:pPr lvl="1"/>
                <a:r>
                  <a:rPr lang="en-US" sz="2000" dirty="0">
                    <a:ea typeface="Arial" charset="0"/>
                    <a:cs typeface="Arial" charset="0"/>
                  </a:rPr>
                  <a:t>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=2.36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=2.24</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𝑒</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1.54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1.89</m:t>
                    </m:r>
                    <m:r>
                      <a:rPr lang="en-US" sz="2000" i="1">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46</m:t>
                    </m:r>
                    <m:r>
                      <a:rPr lang="en-US" sz="2000" b="0" i="1" smtClean="0">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r>
                  <a:rPr lang="en-US" sz="2000" dirty="0">
                    <a:ea typeface="Arial" charset="0"/>
                    <a:cs typeface="Arial" charset="0"/>
                  </a:rPr>
                  <a:t>Experiment B</a:t>
                </a:r>
              </a:p>
              <a:p>
                <a:pPr lvl="1"/>
                <a:r>
                  <a:rPr lang="en-US" sz="2000" dirty="0">
                    <a:ea typeface="Arial" charset="0"/>
                    <a:cs typeface="Arial" charset="0"/>
                  </a:rPr>
                  <a:t>Again,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9</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𝐸</m:t>
                        </m:r>
                      </m:sub>
                    </m:sSub>
                    <m:r>
                      <a:rPr lang="en-US" sz="2000" i="1">
                        <a:latin typeface="Cambria Math" panose="02040503050406030204" pitchFamily="18" charset="0"/>
                        <a:cs typeface="Arial" charset="0"/>
                      </a:rPr>
                      <m:t>=220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i="1">
                        <a:latin typeface="Cambria Math" panose="02040503050406030204" pitchFamily="18" charset="0"/>
                        <a:ea typeface="Cambria Math" panose="02040503050406030204" pitchFamily="18" charset="0"/>
                        <a:cs typeface="Arial" charset="0"/>
                      </a:rPr>
                      <m:t>=150.</m:t>
                    </m:r>
                  </m:oMath>
                </a14:m>
                <a:r>
                  <a:rPr lang="en-US" sz="2000" dirty="0">
                    <a:ea typeface="Arial" charset="0"/>
                    <a:cs typeface="Arial" charset="0"/>
                  </a:rPr>
                  <a:t> 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5.8</m:t>
                    </m:r>
                    <m:r>
                      <a:rPr lang="en-US" sz="2000" i="1">
                        <a:latin typeface="Cambria Math" panose="02040503050406030204" pitchFamily="18" charset="0"/>
                        <a:cs typeface="Arial" charset="0"/>
                      </a:rPr>
                      <m:t>𝑉</m:t>
                    </m:r>
                  </m:oMath>
                </a14:m>
                <a:r>
                  <a:rPr lang="en-US" sz="2000" dirty="0">
                    <a:ea typeface="Arial" charset="0"/>
                    <a:cs typeface="Arial" charset="0"/>
                  </a:rPr>
                  <a:t>.  Put transistor in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p>
              <a:p>
                <a:pPr lvl="1"/>
                <a:r>
                  <a:rPr lang="en-US" sz="2000" dirty="0">
                    <a:cs typeface="Arial" charset="0"/>
                  </a:rPr>
                  <a:t>With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=2.4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=7</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=46</m:t>
                    </m:r>
                    <m:r>
                      <a:rPr lang="en-US" sz="2000" i="1">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pPr marL="457200" lvl="1" indent="0">
                  <a:buNone/>
                </a:pPr>
                <a:endParaRPr lang="en-US" sz="2000" dirty="0">
                  <a:ea typeface="Arial" charset="0"/>
                  <a:cs typeface="Arial" charset="0"/>
                </a:endParaRPr>
              </a:p>
              <a:p>
                <a:pPr lvl="1"/>
                <a:r>
                  <a:rPr lang="en-US" sz="2000" dirty="0">
                    <a:ea typeface="Arial" charset="0"/>
                    <a:cs typeface="Arial" charset="0"/>
                  </a:rPr>
                  <a:t>Analyze these with our transistor model.</a:t>
                </a:r>
              </a:p>
              <a:p>
                <a:pPr lvl="1"/>
                <a:r>
                  <a:rPr lang="en-US" sz="2000" dirty="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7570" y="1383961"/>
                <a:ext cx="8547876" cy="5274173"/>
              </a:xfrm>
              <a:blipFill>
                <a:blip r:embed="rId3"/>
                <a:stretch>
                  <a:fillRect l="-742" t="-1199" r="-13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10312"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66154" y="372804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74272" y="1365677"/>
                <a:ext cx="7989594" cy="4666739"/>
              </a:xfrm>
            </p:spPr>
            <p:txBody>
              <a:bodyPr>
                <a:noAutofit/>
              </a:bodyPr>
              <a:lstStyle/>
              <a:p>
                <a:r>
                  <a:rPr lang="en-US" sz="2000" dirty="0">
                    <a:latin typeface="Calibri" panose="020F0502020204030204" pitchFamily="34" charset="0"/>
                    <a:ea typeface="Arial" charset="0"/>
                    <a:cs typeface="Calibri" panose="020F0502020204030204" pitchFamily="34" charset="0"/>
                  </a:rPr>
                  <a:t>Add C</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and C</a:t>
                </a:r>
                <a:r>
                  <a:rPr lang="en-US" sz="2000" baseline="-25000" dirty="0">
                    <a:latin typeface="Calibri" panose="020F0502020204030204" pitchFamily="34" charset="0"/>
                    <a:ea typeface="Arial" charset="0"/>
                    <a:cs typeface="Calibri" panose="020F0502020204030204" pitchFamily="34" charset="0"/>
                  </a:rPr>
                  <a:t>o</a:t>
                </a:r>
                <a:r>
                  <a:rPr lang="en-US" sz="2000" dirty="0">
                    <a:latin typeface="Calibri" panose="020F0502020204030204" pitchFamily="34" charset="0"/>
                    <a:ea typeface="Arial" charset="0"/>
                    <a:cs typeface="Calibri" panose="020F0502020204030204" pitchFamily="34"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Calibri" panose="020F0502020204030204" pitchFamily="34" charset="0"/>
                    <a:ea typeface="Arial" charset="0"/>
                    <a:cs typeface="Calibri" panose="020F0502020204030204" pitchFamily="34" charset="0"/>
                  </a:rPr>
                  <a:t> </a:t>
                </a:r>
              </a:p>
              <a:p>
                <a:pPr marL="457200" lvl="1" indent="0">
                  <a:buNone/>
                </a:pPr>
                <a:endParaRPr lang="en-US" sz="2200" dirty="0">
                  <a:latin typeface="Calibri" panose="020F0502020204030204" pitchFamily="34" charset="0"/>
                  <a:ea typeface="Arial" charset="0"/>
                  <a:cs typeface="Calibri" panose="020F0502020204030204" pitchFamily="34" charset="0"/>
                </a:endParaRP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Calibri" panose="020F0502020204030204" pitchFamily="34" charset="0"/>
                    <a:ea typeface="Arial" charset="0"/>
                    <a:cs typeface="Calibri" panose="020F0502020204030204" pitchFamily="34" charset="0"/>
                  </a:rPr>
                  <a:t>, 10kHz.</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Calibri" panose="020F0502020204030204" pitchFamily="34" charset="0"/>
                    <a:ea typeface="Arial" charset="0"/>
                    <a:cs typeface="Calibri" panose="020F0502020204030204" pitchFamily="34"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Calibri" panose="020F0502020204030204" pitchFamily="34" charset="0"/>
                    <a:ea typeface="Arial" charset="0"/>
                    <a:cs typeface="Calibri" panose="020F0502020204030204" pitchFamily="34"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Calibri" panose="020F0502020204030204" pitchFamily="34" charset="0"/>
                    <a:ea typeface="Arial" charset="0"/>
                    <a:cs typeface="Calibri" panose="020F0502020204030204" pitchFamily="34"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74272" y="1365677"/>
                <a:ext cx="7989594" cy="4666739"/>
              </a:xfrm>
              <a:blipFill>
                <a:blip r:embed="rId3"/>
                <a:stretch>
                  <a:fillRect l="-792"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233852"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close.  </a:t>
                </a:r>
              </a:p>
              <a:p>
                <a:pPr lvl="1"/>
                <a:endParaRPr lang="en-US" sz="2000" dirty="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also close, but a little high.  </a:t>
                </a:r>
              </a:p>
              <a:p>
                <a:pPr marL="457200" lvl="1" indent="0">
                  <a:buNone/>
                </a:pPr>
                <a:endParaRPr lang="en-US" sz="2000" dirty="0">
                  <a:ea typeface="Arial" charset="0"/>
                  <a:cs typeface="Arial" charset="0"/>
                </a:endParaRPr>
              </a:p>
              <a:p>
                <a:r>
                  <a:rPr lang="en-US" sz="2000" dirty="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22615"/>
                <a:ext cx="8332487" cy="5035683"/>
              </a:xfrm>
              <a:blipFill>
                <a:blip r:embed="rId3"/>
                <a:stretch>
                  <a:fillRect l="-609"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0"/>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ea typeface="Arial" charset="0"/>
                    <a:cs typeface="Arial" charset="0"/>
                  </a:rPr>
                  <a:t>Here’s how to design a common emitter amplifier.  We use a 2n3904 transistor with 𝛽=150.  This circuit will work!  Build it.</a:t>
                </a:r>
              </a:p>
              <a:p>
                <a:pPr marL="0" indent="0" algn="l">
                  <a:buNone/>
                </a:pPr>
                <a:endParaRPr lang="en-US" sz="2000" dirty="0">
                  <a:ea typeface="Arial" charset="0"/>
                  <a:cs typeface="Arial" charset="0"/>
                </a:endParaRPr>
              </a:p>
              <a:p>
                <a:pPr marL="914400" lvl="1" indent="-457200">
                  <a:buFont typeface="+mj-lt"/>
                  <a:buAutoNum type="arabicPeriod"/>
                </a:pPr>
                <a:r>
                  <a:rPr lang="en-US" sz="1800" dirty="0">
                    <a:ea typeface="Arial" charset="0"/>
                    <a:cs typeface="Arial" charset="0"/>
                  </a:rPr>
                  <a:t>Pick the supply voltage V</a:t>
                </a:r>
                <a:r>
                  <a:rPr lang="en-US" sz="1800" baseline="-25000" dirty="0">
                    <a:ea typeface="Arial" charset="0"/>
                    <a:cs typeface="Arial" charset="0"/>
                  </a:rPr>
                  <a:t>cc</a:t>
                </a:r>
                <a:r>
                  <a:rPr lang="en-US" sz="1800" dirty="0">
                    <a:ea typeface="Arial" charset="0"/>
                    <a:cs typeface="Arial" charset="0"/>
                  </a:rPr>
                  <a:t>=12V.</a:t>
                </a:r>
              </a:p>
              <a:p>
                <a:pPr marL="914400" lvl="1" indent="-457200">
                  <a:buFont typeface="+mj-lt"/>
                  <a:buAutoNum type="arabicPeriod"/>
                </a:pPr>
                <a:r>
                  <a:rPr lang="en-US" sz="1800" dirty="0">
                    <a:ea typeface="Arial" charset="0"/>
                    <a:cs typeface="Arial" charset="0"/>
                  </a:rPr>
                  <a:t>Choose a gain (amplification factor), A = 5.</a:t>
                </a:r>
              </a:p>
              <a:p>
                <a:pPr marL="914400" lvl="1" indent="-457200">
                  <a:buFont typeface="+mj-lt"/>
                  <a:buAutoNum type="arabicPeriod"/>
                </a:pPr>
                <a:r>
                  <a:rPr lang="en-US" sz="1800" dirty="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C</a:t>
                </a:r>
                <a:r>
                  <a:rPr lang="en-US" sz="1800" dirty="0">
                    <a:ea typeface="Arial" charset="0"/>
                    <a:cs typeface="Arial" charset="0"/>
                  </a:rPr>
                  <a:t>) +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with </a:t>
                </a:r>
                <a:r>
                  <a:rPr lang="en-US" sz="1800" dirty="0" err="1">
                    <a:ea typeface="Arial" charset="0"/>
                    <a:cs typeface="Arial" charset="0"/>
                  </a:rPr>
                  <a:t>i</a:t>
                </a:r>
                <a:r>
                  <a:rPr lang="en-US" sz="1800" baseline="-25000" dirty="0" err="1">
                    <a:ea typeface="Arial" charset="0"/>
                    <a:cs typeface="Arial" charset="0"/>
                  </a:rPr>
                  <a:t>c</a:t>
                </a:r>
                <a:r>
                  <a:rPr lang="en-US" sz="1800" dirty="0">
                    <a:ea typeface="Arial" charset="0"/>
                    <a:cs typeface="Arial" charset="0"/>
                  </a:rPr>
                  <a:t>=4mA.  We get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 (V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)/(4mA) =1.75 k𝝮.</a:t>
                </a:r>
              </a:p>
              <a:p>
                <a:pPr marL="914400" lvl="1" indent="-457200">
                  <a:buFont typeface="+mj-lt"/>
                  <a:buAutoNum type="arabicPeriod"/>
                </a:pPr>
                <a:r>
                  <a:rPr lang="en-US" sz="1800" dirty="0">
                    <a:ea typeface="Arial" charset="0"/>
                    <a:cs typeface="Arial" charset="0"/>
                  </a:rPr>
                  <a:t>Since A = 5 and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 5 R</a:t>
                </a:r>
                <a:r>
                  <a:rPr lang="en-US" sz="1800" baseline="-25000" dirty="0">
                    <a:ea typeface="Arial" charset="0"/>
                    <a:cs typeface="Arial" charset="0"/>
                  </a:rPr>
                  <a:t>E</a:t>
                </a:r>
                <a:r>
                  <a:rPr lang="en-US" sz="1800" dirty="0">
                    <a:ea typeface="Arial" charset="0"/>
                    <a:cs typeface="Arial" charset="0"/>
                  </a:rPr>
                  <a:t> so R</a:t>
                </a:r>
                <a:r>
                  <a:rPr lang="en-US" sz="1800" baseline="-25000" dirty="0">
                    <a:ea typeface="Arial" charset="0"/>
                    <a:cs typeface="Arial" charset="0"/>
                  </a:rPr>
                  <a:t>E</a:t>
                </a:r>
                <a:r>
                  <a:rPr lang="en-US" sz="1800" dirty="0">
                    <a:ea typeface="Arial" charset="0"/>
                    <a:cs typeface="Arial" charset="0"/>
                  </a:rPr>
                  <a:t> ∼ 270 𝝮 (this is a standard resistor value) and R</a:t>
                </a:r>
                <a:r>
                  <a:rPr lang="en-US" sz="1800" baseline="-25000" dirty="0">
                    <a:ea typeface="Arial" charset="0"/>
                    <a:cs typeface="Arial" charset="0"/>
                  </a:rPr>
                  <a:t>C</a:t>
                </a:r>
                <a:r>
                  <a:rPr lang="en-US" sz="1800" dirty="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9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4573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dirty="0" err="1"/>
                <a:t>v</a:t>
              </a:r>
              <a:r>
                <a:rPr lang="en-US" sz="1200" baseline="-25000" dirty="0" err="1"/>
                <a:t>o</a:t>
              </a:r>
              <a:endParaRPr lang="en-US" sz="1200" baseline="-25000" dirty="0"/>
            </a:p>
          </p:txBody>
        </p:sp>
        <p:sp>
          <p:nvSpPr>
            <p:cNvPr id="72" name="Oval 71">
              <a:extLst>
                <a:ext uri="{FF2B5EF4-FFF2-40B4-BE49-F238E27FC236}">
                  <a16:creationId xmlns:a16="http://schemas.microsoft.com/office/drawing/2014/main" id="{DC10A619-B5A6-7040-898E-C24634FCF5E6}"/>
                </a:ext>
              </a:extLst>
            </p:cNvPr>
            <p:cNvSpPr/>
            <p:nvPr/>
          </p:nvSpPr>
          <p:spPr>
            <a:xfrm>
              <a:off x="2246346" y="34649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615238"/>
                <a:ext cx="7454733" cy="4445243"/>
              </a:xfrm>
            </p:spPr>
            <p:txBody>
              <a:bodyPr>
                <a:noAutofit/>
              </a:bodyPr>
              <a:lstStyle/>
              <a:p>
                <a:pPr marL="457200" indent="-457200" algn="l">
                  <a:buFont typeface="+mj-lt"/>
                  <a:buAutoNum type="arabicPeriod" startAt="6"/>
                </a:pPr>
                <a:r>
                  <a:rPr lang="en-US" sz="1800" dirty="0">
                    <a:ea typeface="Arial" charset="0"/>
                    <a:cs typeface="Arial" charset="0"/>
                  </a:rPr>
                  <a:t>i</a:t>
                </a:r>
                <a:r>
                  <a:rPr lang="en-US" sz="1800" baseline="-25000" dirty="0">
                    <a:ea typeface="Arial" charset="0"/>
                    <a:cs typeface="Arial" charset="0"/>
                  </a:rPr>
                  <a:t>b</a:t>
                </a:r>
                <a:r>
                  <a:rPr lang="en-US" sz="1800" dirty="0">
                    <a:ea typeface="Arial" charset="0"/>
                    <a:cs typeface="Arial" charset="0"/>
                  </a:rPr>
                  <a:t> = 4mA/𝛽 = 27 𝝁A.</a:t>
                </a:r>
              </a:p>
              <a:p>
                <a:pPr marL="457200" indent="-457200" algn="l">
                  <a:buFont typeface="+mj-lt"/>
                  <a:buAutoNum type="arabicPeriod" startAt="6"/>
                </a:pPr>
                <a:r>
                  <a:rPr lang="en-US" sz="1800" dirty="0">
                    <a:ea typeface="Arial" charset="0"/>
                    <a:cs typeface="Arial" charset="0"/>
                  </a:rPr>
                  <a:t>Since </a:t>
                </a:r>
                <a:r>
                  <a:rPr lang="en-US" sz="1800" dirty="0" err="1">
                    <a:ea typeface="Arial" charset="0"/>
                    <a:cs typeface="Arial" charset="0"/>
                  </a:rPr>
                  <a:t>V</a:t>
                </a:r>
                <a:r>
                  <a:rPr lang="en-US" sz="1800" baseline="-25000" dirty="0" err="1">
                    <a:ea typeface="Arial" charset="0"/>
                    <a:cs typeface="Arial" charset="0"/>
                  </a:rPr>
                  <a:t>be</a:t>
                </a:r>
                <a:r>
                  <a:rPr lang="en-US" sz="1800" dirty="0">
                    <a:ea typeface="Arial" charset="0"/>
                    <a:cs typeface="Arial" charset="0"/>
                  </a:rPr>
                  <a:t> must be greater than .7V throughout the input signal range, we want the voltage across R</a:t>
                </a:r>
                <a:r>
                  <a:rPr lang="en-US" sz="1800" baseline="-25000" dirty="0">
                    <a:ea typeface="Arial" charset="0"/>
                    <a:cs typeface="Arial" charset="0"/>
                  </a:rPr>
                  <a:t>2 </a:t>
                </a:r>
                <a:r>
                  <a:rPr lang="en-US" sz="1800" dirty="0">
                    <a:ea typeface="Arial" charset="0"/>
                    <a:cs typeface="Arial" charset="0"/>
                  </a:rPr>
                  <a:t>to satisfy </a:t>
                </a:r>
                <a:r>
                  <a:rPr lang="en-US" sz="1800" dirty="0" err="1">
                    <a:ea typeface="Arial" charset="0"/>
                    <a:cs typeface="Arial" charset="0"/>
                  </a:rPr>
                  <a:t>V</a:t>
                </a:r>
                <a:r>
                  <a:rPr lang="en-US" sz="1800" baseline="-25000" dirty="0" err="1">
                    <a:ea typeface="Arial" charset="0"/>
                    <a:cs typeface="Arial" charset="0"/>
                  </a:rPr>
                  <a:t>be</a:t>
                </a:r>
                <a:r>
                  <a:rPr lang="en-US" sz="1800" baseline="-25000" dirty="0">
                    <a:ea typeface="Arial" charset="0"/>
                    <a:cs typeface="Arial" charset="0"/>
                  </a:rPr>
                  <a:t>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E</a:t>
                </a:r>
                <a:r>
                  <a:rPr lang="en-US" sz="1800" dirty="0">
                    <a:ea typeface="Arial" charset="0"/>
                    <a:cs typeface="Arial" charset="0"/>
                  </a:rPr>
                  <a:t> = 1.8V.</a:t>
                </a:r>
              </a:p>
              <a:p>
                <a:pPr marL="457200" indent="-457200">
                  <a:buFont typeface="+mj-lt"/>
                  <a:buAutoNum type="arabicPeriod" startAt="6"/>
                </a:pPr>
                <a:r>
                  <a:rPr lang="en-US" sz="1800" dirty="0">
                    <a:ea typeface="Arial" charset="0"/>
                    <a:cs typeface="Arial" charset="0"/>
                  </a:rPr>
                  <a:t>Rule of thumb is current through R</a:t>
                </a:r>
                <a:r>
                  <a:rPr lang="en-US" sz="1800" baseline="-25000" dirty="0">
                    <a:ea typeface="Arial" charset="0"/>
                    <a:cs typeface="Arial" charset="0"/>
                  </a:rPr>
                  <a:t>1</a:t>
                </a:r>
                <a:r>
                  <a:rPr lang="en-US" sz="1800" dirty="0">
                    <a:ea typeface="Arial" charset="0"/>
                    <a:cs typeface="Arial" charset="0"/>
                  </a:rPr>
                  <a:t>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oMath>
                </a14:m>
                <a:r>
                  <a:rPr lang="en-US" sz="1800" dirty="0">
                    <a:ea typeface="Arial" charset="0"/>
                    <a:cs typeface="Arial" charset="0"/>
                  </a:rPr>
                  <a:t> is </a:t>
                </a:r>
                <a14:m>
                  <m:oMath xmlns:m="http://schemas.openxmlformats.org/officeDocument/2006/math">
                    <m:r>
                      <a:rPr lang="en-US" sz="1800" b="0" i="1" smtClean="0">
                        <a:latin typeface="Cambria Math" panose="02040503050406030204" pitchFamily="18" charset="0"/>
                        <a:ea typeface="Arial"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ea typeface="Arial" charset="0"/>
                    <a:cs typeface="Arial" charset="0"/>
                  </a:rPr>
                  <a:t>.  We insert a voltage divider consisting of R</a:t>
                </a:r>
                <a:r>
                  <a:rPr lang="en-US" sz="1800" baseline="-25000" dirty="0">
                    <a:ea typeface="Arial" charset="0"/>
                    <a:cs typeface="Arial" charset="0"/>
                  </a:rPr>
                  <a:t>1</a:t>
                </a:r>
                <a:r>
                  <a:rPr lang="en-US" sz="1800" dirty="0">
                    <a:ea typeface="Arial" charset="0"/>
                    <a:cs typeface="Arial" charset="0"/>
                  </a:rPr>
                  <a:t> and R</a:t>
                </a:r>
                <a:r>
                  <a:rPr lang="en-US" sz="1800" baseline="-25000" dirty="0">
                    <a:ea typeface="Arial" charset="0"/>
                    <a:cs typeface="Arial" charset="0"/>
                  </a:rPr>
                  <a:t>2, </a:t>
                </a:r>
                <a:r>
                  <a:rPr lang="en-US" sz="1800" dirty="0">
                    <a:ea typeface="Arial" charset="0"/>
                    <a:cs typeface="Arial" charset="0"/>
                  </a:rPr>
                  <a:t>so that R</a:t>
                </a:r>
                <a:r>
                  <a:rPr lang="en-US" sz="1800" baseline="-25000" dirty="0">
                    <a:ea typeface="Arial" charset="0"/>
                    <a:cs typeface="Arial" charset="0"/>
                  </a:rPr>
                  <a:t>1</a:t>
                </a:r>
                <a:r>
                  <a:rPr lang="en-US" sz="1800" dirty="0">
                    <a:ea typeface="Arial" charset="0"/>
                    <a:cs typeface="Arial" charset="0"/>
                  </a:rPr>
                  <a:t>= (12-1.8)/270 𝝁A ∼ 39 k𝝮.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ea typeface="Arial" charset="0"/>
                  <a:cs typeface="Arial" charset="0"/>
                </a:endParaRPr>
              </a:p>
              <a:p>
                <a:pPr marL="457200" indent="-457200" algn="l">
                  <a:buFont typeface="+mj-lt"/>
                  <a:buAutoNum type="arabicPeriod" startAt="6"/>
                </a:pPr>
                <a:r>
                  <a:rPr lang="en-US" sz="1800" dirty="0">
                    <a:ea typeface="Arial" charset="0"/>
                    <a:cs typeface="Arial" charset="0"/>
                  </a:rPr>
                  <a:t>C</a:t>
                </a:r>
                <a:r>
                  <a:rPr lang="en-US" sz="1800" baseline="-25000" dirty="0">
                    <a:ea typeface="Arial" charset="0"/>
                    <a:cs typeface="Arial" charset="0"/>
                  </a:rPr>
                  <a:t>o</a:t>
                </a:r>
                <a:r>
                  <a:rPr lang="en-US" sz="1800" dirty="0">
                    <a:ea typeface="Arial" charset="0"/>
                    <a:cs typeface="Arial" charset="0"/>
                  </a:rPr>
                  <a:t> and C</a:t>
                </a:r>
                <a:r>
                  <a:rPr lang="en-US" sz="1800" baseline="-25000" dirty="0">
                    <a:ea typeface="Arial" charset="0"/>
                    <a:cs typeface="Arial" charset="0"/>
                  </a:rPr>
                  <a:t>i</a:t>
                </a:r>
                <a:r>
                  <a:rPr lang="en-US" sz="1800" dirty="0">
                    <a:ea typeface="Arial" charset="0"/>
                    <a:cs typeface="Arial" charset="0"/>
                  </a:rPr>
                  <a:t> are picked to offer small resistance to the frequency range we’re interested in and C</a:t>
                </a:r>
                <a:r>
                  <a:rPr lang="en-US" sz="1800" baseline="-25000" dirty="0">
                    <a:ea typeface="Arial" charset="0"/>
                    <a:cs typeface="Arial" charset="0"/>
                  </a:rPr>
                  <a:t>o</a:t>
                </a:r>
                <a:r>
                  <a:rPr lang="en-US" sz="1800" dirty="0">
                    <a:ea typeface="Arial" charset="0"/>
                    <a:cs typeface="Arial" charset="0"/>
                  </a:rPr>
                  <a:t> = C</a:t>
                </a:r>
                <a:r>
                  <a:rPr lang="en-US" sz="1800" baseline="-25000" dirty="0">
                    <a:ea typeface="Arial" charset="0"/>
                    <a:cs typeface="Arial" charset="0"/>
                  </a:rPr>
                  <a:t>i</a:t>
                </a:r>
                <a:r>
                  <a:rPr lang="en-US" sz="1800" dirty="0">
                    <a:ea typeface="Arial" charset="0"/>
                    <a:cs typeface="Arial" charset="0"/>
                  </a:rPr>
                  <a:t> = 5 𝝁F. </a:t>
                </a:r>
              </a:p>
              <a:p>
                <a:pPr algn="l"/>
                <a:r>
                  <a:rPr lang="en-US" sz="1800" dirty="0">
                    <a:ea typeface="Arial" charset="0"/>
                    <a:cs typeface="Arial" charset="0"/>
                  </a:rPr>
                  <a:t>I haven’t explained why we want R</a:t>
                </a:r>
                <a:r>
                  <a:rPr lang="en-US" sz="1800" baseline="-25000" dirty="0">
                    <a:ea typeface="Arial" charset="0"/>
                    <a:cs typeface="Arial" charset="0"/>
                  </a:rPr>
                  <a:t>E</a:t>
                </a:r>
                <a:r>
                  <a:rPr lang="en-US" sz="1800" dirty="0">
                    <a:ea typeface="Arial" charset="0"/>
                    <a:cs typeface="Arial" charset="0"/>
                  </a:rPr>
                  <a:t> but it provides thermal stability for the transistor over the range we care about.  The fact that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 </a:t>
                </a:r>
                <a:r>
                  <a:rPr lang="en-US" sz="18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615238"/>
                <a:ext cx="7454733" cy="4445243"/>
              </a:xfrm>
              <a:blipFill>
                <a:blip r:embed="rId3"/>
                <a:stretch>
                  <a:fillRect l="-680" t="-1425" r="-6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381102" y="524908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136865" y="193427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5809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03236"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45294" y="1621248"/>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45294" y="1621248"/>
                <a:ext cx="7940363" cy="4580519"/>
              </a:xfrm>
              <a:blipFill>
                <a:blip r:embed="rId3"/>
                <a:stretch>
                  <a:fillRect l="-639" t="-2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4" name="Group 3">
            <a:extLst>
              <a:ext uri="{FF2B5EF4-FFF2-40B4-BE49-F238E27FC236}">
                <a16:creationId xmlns:a16="http://schemas.microsoft.com/office/drawing/2014/main" id="{7B1BE9CF-7486-674A-8184-49CE33A9351A}"/>
              </a:ext>
            </a:extLst>
          </p:cNvPr>
          <p:cNvGrpSpPr/>
          <p:nvPr/>
        </p:nvGrpSpPr>
        <p:grpSpPr>
          <a:xfrm>
            <a:off x="199492" y="2290071"/>
            <a:ext cx="3557971" cy="3391180"/>
            <a:chOff x="199492" y="2290071"/>
            <a:chExt cx="3557971" cy="3391180"/>
          </a:xfrm>
        </p:grpSpPr>
        <p:sp>
          <p:nvSpPr>
            <p:cNvPr id="94" name="TextBox 93">
              <a:extLst>
                <a:ext uri="{FF2B5EF4-FFF2-40B4-BE49-F238E27FC236}">
                  <a16:creationId xmlns:a16="http://schemas.microsoft.com/office/drawing/2014/main" id="{B18A0DE3-6490-8943-8BF2-9C500D124847}"/>
                </a:ext>
              </a:extLst>
            </p:cNvPr>
            <p:cNvSpPr txBox="1"/>
            <p:nvPr/>
          </p:nvSpPr>
          <p:spPr>
            <a:xfrm>
              <a:off x="760256" y="5311919"/>
              <a:ext cx="2002471" cy="369332"/>
            </a:xfrm>
            <a:prstGeom prst="rect">
              <a:avLst/>
            </a:prstGeom>
            <a:noFill/>
          </p:spPr>
          <p:txBody>
            <a:bodyPr wrap="none" rtlCol="0">
              <a:spAutoFit/>
            </a:bodyPr>
            <a:lstStyle/>
            <a:p>
              <a:r>
                <a:rPr lang="en-US" dirty="0"/>
                <a:t>Common base amp</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195840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45719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06679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43847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82567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45815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82636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01224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69665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77826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084020"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548624" y="37782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33673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41668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19949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452663"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541220" y="33210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775742"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84465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16843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68795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69860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76149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19175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299604" y="22975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52699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34434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34865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01228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77872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13890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07668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71835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102945" y="41636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53AAAC03-60E3-934E-917B-AE07BDC138F5}"/>
                </a:ext>
              </a:extLst>
            </p:cNvPr>
            <p:cNvSpPr/>
            <p:nvPr/>
          </p:nvSpPr>
          <p:spPr>
            <a:xfrm>
              <a:off x="2094644" y="48203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50C0C974-2950-F84E-B929-0DC067CF4B50}"/>
                </a:ext>
              </a:extLst>
            </p:cNvPr>
            <p:cNvSpPr/>
            <p:nvPr/>
          </p:nvSpPr>
          <p:spPr>
            <a:xfrm>
              <a:off x="1166892" y="33396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Oval 156">
              <a:extLst>
                <a:ext uri="{FF2B5EF4-FFF2-40B4-BE49-F238E27FC236}">
                  <a16:creationId xmlns:a16="http://schemas.microsoft.com/office/drawing/2014/main" id="{2ED5E74E-B993-AC43-992A-C687971D2C83}"/>
                </a:ext>
              </a:extLst>
            </p:cNvPr>
            <p:cNvSpPr/>
            <p:nvPr/>
          </p:nvSpPr>
          <p:spPr>
            <a:xfrm>
              <a:off x="1714712" y="33437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8" name="Oval 157">
              <a:extLst>
                <a:ext uri="{FF2B5EF4-FFF2-40B4-BE49-F238E27FC236}">
                  <a16:creationId xmlns:a16="http://schemas.microsoft.com/office/drawing/2014/main" id="{D958CD27-921E-F540-A84D-D776E6A3432E}"/>
                </a:ext>
              </a:extLst>
            </p:cNvPr>
            <p:cNvSpPr/>
            <p:nvPr/>
          </p:nvSpPr>
          <p:spPr>
            <a:xfrm>
              <a:off x="2732090" y="33355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55</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06818" y="1770538"/>
                <a:ext cx="8079574" cy="437343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circuit model (active region): </a:t>
                </a:r>
              </a:p>
              <a:p>
                <a:pPr marL="800100" lvl="1" indent="-342900" algn="l">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𝑑𝑠𝑠</m:t>
                        </m:r>
                        <m:r>
                          <a:rPr lang="en-US" sz="1800" b="0" i="1" smtClean="0">
                            <a:latin typeface="Cambria Math" panose="02040503050406030204" pitchFamily="18" charset="0"/>
                            <a:cs typeface="Arial" charset="0"/>
                          </a:rPr>
                          <m:t> </m:t>
                        </m:r>
                      </m:sub>
                    </m:sSub>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(1−</m:t>
                        </m:r>
                        <m:f>
                          <m:fPr>
                            <m:ctrlPr>
                              <a:rPr lang="en-US" sz="1800" i="1">
                                <a:latin typeface="Cambria Math" panose="02040503050406030204" pitchFamily="18" charset="0"/>
                                <a:ea typeface="Cambria Math" panose="02040503050406030204" pitchFamily="18" charset="0"/>
                                <a:cs typeface="Arial" charset="0"/>
                              </a:rPr>
                            </m:ctrlPr>
                          </m:fPr>
                          <m:num>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𝑔𝑠</m:t>
                                </m:r>
                              </m:sub>
                            </m:sSub>
                          </m:num>
                          <m:den>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𝑐</m:t>
                                </m:r>
                              </m:sub>
                            </m:sSub>
                          </m:den>
                        </m:f>
                        <m:r>
                          <a:rPr lang="en-US" sz="1800" b="0" i="1" smtClean="0">
                            <a:latin typeface="Cambria Math" panose="02040503050406030204" pitchFamily="18" charset="0"/>
                            <a:cs typeface="Arial" charset="0"/>
                          </a:rPr>
                          <m:t>)</m:t>
                        </m:r>
                      </m:e>
                      <m:sup>
                        <m:r>
                          <a:rPr lang="en-US" sz="1800" b="0" i="1" smtClean="0">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provided </a:t>
                </a:r>
                <a14:m>
                  <m:oMath xmlns:m="http://schemas.openxmlformats.org/officeDocument/2006/math">
                    <m:r>
                      <a:rPr lang="en-US" sz="1800" i="1">
                        <a:latin typeface="Cambria Math" panose="02040503050406030204" pitchFamily="18" charset="0"/>
                        <a:ea typeface="Arial" charset="0"/>
                        <a:cs typeface="Calibri" panose="020F0502020204030204" pitchFamily="34" charset="0"/>
                      </a:rPr>
                      <m:t>0&lt;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𝑣</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𝑑𝑠</m:t>
                        </m:r>
                      </m:sub>
                    </m:sSub>
                    <m:r>
                      <a:rPr lang="en-US" sz="1800" i="1">
                        <a:latin typeface="Cambria Math" panose="02040503050406030204" pitchFamily="18" charset="0"/>
                        <a:cs typeface="Calibri" panose="020F0502020204030204" pitchFamily="34" charset="0"/>
                      </a:rPr>
                      <m:t>&gt;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r>
                      <a:rPr lang="en-US" sz="1800" i="1">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 </m:t>
                    </m:r>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oMath>
                </a14:m>
                <a:r>
                  <a:rPr lang="en-US" sz="1800" dirty="0">
                    <a:latin typeface="Calibri" panose="020F0502020204030204" pitchFamily="34" charset="0"/>
                    <a:ea typeface="Arial" charset="0"/>
                    <a:cs typeface="Calibri" panose="020F0502020204030204" pitchFamily="34" charset="0"/>
                  </a:rPr>
                  <a:t> is drain to source current when gate is at 0. </a:t>
                </a: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Calibri" panose="020F0502020204030204" pitchFamily="34" charset="0"/>
                    <a:ea typeface="Arial" charset="0"/>
                    <a:cs typeface="Calibri" panose="020F0502020204030204" pitchFamily="34" charset="0"/>
                  </a:rPr>
                  <a:t> and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𝑐</m:t>
                        </m:r>
                      </m:sub>
                    </m:sSub>
                    <m:r>
                      <a:rPr lang="en-US" sz="2000" b="0" i="1"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is cutoff voltage.  When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&lt;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𝐶</m:t>
                        </m:r>
                      </m:sub>
                    </m:sSub>
                  </m:oMath>
                </a14:m>
                <a:r>
                  <a:rPr lang="en-US" sz="2000" dirty="0">
                    <a:latin typeface="Calibri" panose="020F0502020204030204" pitchFamily="34" charset="0"/>
                    <a:ea typeface="Arial" charset="0"/>
                    <a:cs typeface="Calibri" panose="020F0502020204030204" pitchFamily="34" charset="0"/>
                  </a:rPr>
                  <a:t> there’s no channel conduction. Some people call this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𝑇</m:t>
                        </m:r>
                      </m:sub>
                    </m:sSub>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𝑃</m:t>
                        </m:r>
                      </m:sub>
                    </m:sSub>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input impedance is high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10</m:t>
                        </m:r>
                      </m:e>
                      <m:sup>
                        <m:r>
                          <a:rPr lang="en-US" sz="2000" b="0" i="1" smtClean="0">
                            <a:latin typeface="Cambria Math" panose="02040503050406030204" pitchFamily="18" charset="0"/>
                            <a:cs typeface="Calibri" panose="020F0502020204030204" pitchFamily="34" charset="0"/>
                          </a:rPr>
                          <m:t>10</m:t>
                        </m:r>
                      </m:sup>
                    </m:sSup>
                    <m:r>
                      <m:rPr>
                        <m:sty m:val="p"/>
                      </m:rPr>
                      <a:rPr lang="el-GR" sz="2000" i="1" smtClean="0">
                        <a:latin typeface="Cambria Math" panose="02040503050406030204" pitchFamily="18" charset="0"/>
                        <a:ea typeface="Cambria Math" panose="02040503050406030204" pitchFamily="18" charset="0"/>
                        <a:cs typeface="Calibri" panose="020F0502020204030204" pitchFamily="34" charset="0"/>
                      </a:rPr>
                      <m:t>Ω</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J309,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−2.6</m:t>
                    </m:r>
                    <m:r>
                      <a:rPr lang="en-US" sz="2000" b="0" i="1" smtClean="0">
                        <a:latin typeface="Cambria Math" panose="02040503050406030204" pitchFamily="18" charset="0"/>
                        <a:ea typeface="Cambria Math" panose="02040503050406030204" pitchFamily="18" charset="0"/>
                        <a:cs typeface="Calibri" panose="020F0502020204030204" pitchFamily="34" charset="0"/>
                      </a:rPr>
                      <m:t>𝑉</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𝑑𝑠𝑠</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23</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𝑚𝐴</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12</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cs typeface="Calibri" panose="020F0502020204030204" pitchFamily="34" charset="0"/>
                  </a:rPr>
                  <a:t>DC: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𝑏</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𝑏</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AC: </a:t>
                </a:r>
                <a14:m>
                  <m:oMath xmlns:m="http://schemas.openxmlformats.org/officeDocument/2006/math">
                    <m:r>
                      <a:rPr lang="en-US" sz="2000" b="0" i="1" smtClean="0">
                        <a:latin typeface="Cambria Math" panose="02040503050406030204" pitchFamily="18" charset="0"/>
                        <a:ea typeface="Arial" charset="0"/>
                        <a:cs typeface="Calibri" panose="020F0502020204030204" pitchFamily="34" charset="0"/>
                      </a:rPr>
                      <m:t>𝑉</m:t>
                    </m:r>
                    <m:r>
                      <a:rPr lang="en-US" sz="2000" b="0" i="1" smtClean="0">
                        <a:latin typeface="Cambria Math" panose="02040503050406030204" pitchFamily="18" charset="0"/>
                        <a:ea typeface="Arial"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𝑔𝑠</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𝑉</m:t>
                    </m:r>
                  </m:oMath>
                </a14:m>
                <a:endParaRPr lang="en-US" sz="2000" dirty="0">
                  <a:latin typeface="Calibri" panose="020F0502020204030204" pitchFamily="34" charset="0"/>
                  <a:ea typeface="Arial" charset="0"/>
                  <a:cs typeface="Calibri" panose="020F0502020204030204" pitchFamily="34" charset="0"/>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06818" y="1770538"/>
                <a:ext cx="8079574" cy="4373432"/>
              </a:xfrm>
              <a:prstGeom prst="rect">
                <a:avLst/>
              </a:prstGeom>
              <a:blipFill>
                <a:blip r:embed="rId3"/>
                <a:stretch>
                  <a:fillRect l="-785" t="-1739" r="-78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BE990738-0076-9346-ACC5-595E173090D9}"/>
              </a:ext>
            </a:extLst>
          </p:cNvPr>
          <p:cNvGrpSpPr/>
          <p:nvPr/>
        </p:nvGrpSpPr>
        <p:grpSpPr>
          <a:xfrm>
            <a:off x="10410701" y="359766"/>
            <a:ext cx="1826387" cy="2529583"/>
            <a:chOff x="10410701" y="359766"/>
            <a:chExt cx="1981776" cy="2529583"/>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11090176" y="1160289"/>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11624245" y="193490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11631647" y="2609651"/>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10999481" y="1174938"/>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11757350" y="157818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11762686" y="1192717"/>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11528944" y="749213"/>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10922484" y="1497818"/>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1528538" y="1163481"/>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10410701" y="1497818"/>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2019376" y="1200706"/>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11869818" y="1825976"/>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10516775" y="1593738"/>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11288761" y="207777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A704D1A-5D15-C74E-96E2-4022F6503A5C}"/>
                </a:ext>
              </a:extLst>
            </p:cNvPr>
            <p:cNvSpPr txBox="1"/>
            <p:nvPr/>
          </p:nvSpPr>
          <p:spPr>
            <a:xfrm>
              <a:off x="11543692" y="35976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10602496" y="1562109"/>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1F075FFB-C5F3-AB45-8259-A2926D375424}"/>
                </a:ext>
              </a:extLst>
            </p:cNvPr>
            <p:cNvSpPr>
              <a:spLocks noChangeAspect="1" noChangeArrowheads="1"/>
            </p:cNvSpPr>
            <p:nvPr/>
          </p:nvSpPr>
          <p:spPr bwMode="auto">
            <a:xfrm flipH="1">
              <a:off x="11638573" y="1841352"/>
              <a:ext cx="140150" cy="13984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42" name="Straight Connector 41">
              <a:extLst>
                <a:ext uri="{FF2B5EF4-FFF2-40B4-BE49-F238E27FC236}">
                  <a16:creationId xmlns:a16="http://schemas.microsoft.com/office/drawing/2014/main" id="{F675EB52-40E7-2648-A07B-DA7F07475B61}"/>
                </a:ext>
              </a:extLst>
            </p:cNvPr>
            <p:cNvCxnSpPr>
              <a:cxnSpLocks/>
            </p:cNvCxnSpPr>
            <p:nvPr/>
          </p:nvCxnSpPr>
          <p:spPr>
            <a:xfrm>
              <a:off x="11698793" y="845981"/>
              <a:ext cx="0" cy="3523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C4A5A88-FAD5-8F4C-87D6-449411B3FDE3}"/>
              </a:ext>
            </a:extLst>
          </p:cNvPr>
          <p:cNvGrpSpPr/>
          <p:nvPr/>
        </p:nvGrpSpPr>
        <p:grpSpPr>
          <a:xfrm>
            <a:off x="8959088" y="747142"/>
            <a:ext cx="1163754" cy="1629934"/>
            <a:chOff x="10178471" y="266330"/>
            <a:chExt cx="1163754" cy="1629934"/>
          </a:xfrm>
        </p:grpSpPr>
        <p:grpSp>
          <p:nvGrpSpPr>
            <p:cNvPr id="47" name="Group 204">
              <a:extLst>
                <a:ext uri="{FF2B5EF4-FFF2-40B4-BE49-F238E27FC236}">
                  <a16:creationId xmlns:a16="http://schemas.microsoft.com/office/drawing/2014/main" id="{901C4501-AB5B-CA48-AD05-56C59D5F8B8A}"/>
                </a:ext>
              </a:extLst>
            </p:cNvPr>
            <p:cNvGrpSpPr>
              <a:grpSpLocks/>
            </p:cNvGrpSpPr>
            <p:nvPr/>
          </p:nvGrpSpPr>
          <p:grpSpPr bwMode="auto">
            <a:xfrm>
              <a:off x="10666482" y="416588"/>
              <a:ext cx="675743" cy="1408043"/>
              <a:chOff x="3552" y="2400"/>
              <a:chExt cx="192" cy="480"/>
            </a:xfrm>
          </p:grpSpPr>
          <p:sp>
            <p:nvSpPr>
              <p:cNvPr id="80" name="Line 52">
                <a:extLst>
                  <a:ext uri="{FF2B5EF4-FFF2-40B4-BE49-F238E27FC236}">
                    <a16:creationId xmlns:a16="http://schemas.microsoft.com/office/drawing/2014/main" id="{48CBB469-645D-5C43-ACDC-ED01F8D1DFA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3">
                <a:extLst>
                  <a:ext uri="{FF2B5EF4-FFF2-40B4-BE49-F238E27FC236}">
                    <a16:creationId xmlns:a16="http://schemas.microsoft.com/office/drawing/2014/main" id="{0C5DCD68-F5D6-214E-8C46-B266D74EBAA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57">
                <a:extLst>
                  <a:ext uri="{FF2B5EF4-FFF2-40B4-BE49-F238E27FC236}">
                    <a16:creationId xmlns:a16="http://schemas.microsoft.com/office/drawing/2014/main" id="{6AF06E15-8B69-5343-B0E4-4FC0CE6DC7B9}"/>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D58797B-E70D-794B-B690-F8609854C0E7}"/>
                    </a:ext>
                  </a:extLst>
                </p:cNvPr>
                <p:cNvSpPr txBox="1"/>
                <p:nvPr/>
              </p:nvSpPr>
              <p:spPr>
                <a:xfrm>
                  <a:off x="10649985" y="886624"/>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75" name="TextBox 74">
                  <a:extLst>
                    <a:ext uri="{FF2B5EF4-FFF2-40B4-BE49-F238E27FC236}">
                      <a16:creationId xmlns:a16="http://schemas.microsoft.com/office/drawing/2014/main" id="{ED58797B-E70D-794B-B690-F8609854C0E7}"/>
                    </a:ext>
                  </a:extLst>
                </p:cNvPr>
                <p:cNvSpPr txBox="1">
                  <a:spLocks noRot="1" noChangeAspect="1" noMove="1" noResize="1" noEditPoints="1" noAdjustHandles="1" noChangeArrowheads="1" noChangeShapeType="1" noTextEdit="1"/>
                </p:cNvSpPr>
                <p:nvPr/>
              </p:nvSpPr>
              <p:spPr>
                <a:xfrm>
                  <a:off x="10649985" y="886624"/>
                  <a:ext cx="662609" cy="358560"/>
                </a:xfrm>
                <a:prstGeom prst="rect">
                  <a:avLst/>
                </a:prstGeom>
                <a:blipFill>
                  <a:blip r:embed="rId4"/>
                  <a:stretch>
                    <a:fillRect/>
                  </a:stretch>
                </a:blipFill>
              </p:spPr>
              <p:txBody>
                <a:bodyPr/>
                <a:lstStyle/>
                <a:p>
                  <a:r>
                    <a:rPr lang="en-US">
                      <a:noFill/>
                    </a:rPr>
                    <a:t> </a:t>
                  </a:r>
                </a:p>
              </p:txBody>
            </p:sp>
          </mc:Fallback>
        </mc:AlternateContent>
        <p:sp>
          <p:nvSpPr>
            <p:cNvPr id="84" name="Oval 14">
              <a:extLst>
                <a:ext uri="{FF2B5EF4-FFF2-40B4-BE49-F238E27FC236}">
                  <a16:creationId xmlns:a16="http://schemas.microsoft.com/office/drawing/2014/main" id="{EAE01D3D-08EF-ED4C-BBCA-5711684A88B6}"/>
                </a:ext>
              </a:extLst>
            </p:cNvPr>
            <p:cNvSpPr>
              <a:spLocks noChangeAspect="1" noChangeArrowheads="1"/>
            </p:cNvSpPr>
            <p:nvPr/>
          </p:nvSpPr>
          <p:spPr bwMode="auto">
            <a:xfrm flipH="1">
              <a:off x="10931734" y="329495"/>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p>
          </p:txBody>
        </p:sp>
        <p:sp>
          <p:nvSpPr>
            <p:cNvPr id="85" name="Oval 14">
              <a:extLst>
                <a:ext uri="{FF2B5EF4-FFF2-40B4-BE49-F238E27FC236}">
                  <a16:creationId xmlns:a16="http://schemas.microsoft.com/office/drawing/2014/main" id="{74C331CF-29D6-164E-8042-C1D62BE2CC13}"/>
                </a:ext>
              </a:extLst>
            </p:cNvPr>
            <p:cNvSpPr>
              <a:spLocks noChangeAspect="1" noChangeArrowheads="1"/>
            </p:cNvSpPr>
            <p:nvPr/>
          </p:nvSpPr>
          <p:spPr bwMode="auto">
            <a:xfrm flipH="1">
              <a:off x="10194309" y="166561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6" name="Oval 14">
              <a:extLst>
                <a:ext uri="{FF2B5EF4-FFF2-40B4-BE49-F238E27FC236}">
                  <a16:creationId xmlns:a16="http://schemas.microsoft.com/office/drawing/2014/main" id="{448DE751-DEC8-6A48-B961-95DEA6C04E55}"/>
                </a:ext>
              </a:extLst>
            </p:cNvPr>
            <p:cNvSpPr>
              <a:spLocks noChangeAspect="1" noChangeArrowheads="1"/>
            </p:cNvSpPr>
            <p:nvPr/>
          </p:nvSpPr>
          <p:spPr bwMode="auto">
            <a:xfrm flipH="1">
              <a:off x="10927479" y="169444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7" name="TextBox 86">
              <a:extLst>
                <a:ext uri="{FF2B5EF4-FFF2-40B4-BE49-F238E27FC236}">
                  <a16:creationId xmlns:a16="http://schemas.microsoft.com/office/drawing/2014/main" id="{2581FB2C-4266-F144-949F-F0AA1662026B}"/>
                </a:ext>
              </a:extLst>
            </p:cNvPr>
            <p:cNvSpPr txBox="1"/>
            <p:nvPr/>
          </p:nvSpPr>
          <p:spPr>
            <a:xfrm>
              <a:off x="10178471" y="1322813"/>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8" name="TextBox 87">
              <a:extLst>
                <a:ext uri="{FF2B5EF4-FFF2-40B4-BE49-F238E27FC236}">
                  <a16:creationId xmlns:a16="http://schemas.microsoft.com/office/drawing/2014/main" id="{80710133-F73E-434D-AA42-2CA25EE45F79}"/>
                </a:ext>
              </a:extLst>
            </p:cNvPr>
            <p:cNvSpPr txBox="1"/>
            <p:nvPr/>
          </p:nvSpPr>
          <p:spPr>
            <a:xfrm>
              <a:off x="10565652" y="266330"/>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D</a:t>
              </a:r>
            </a:p>
          </p:txBody>
        </p:sp>
        <p:sp>
          <p:nvSpPr>
            <p:cNvPr id="89" name="TextBox 88">
              <a:extLst>
                <a:ext uri="{FF2B5EF4-FFF2-40B4-BE49-F238E27FC236}">
                  <a16:creationId xmlns:a16="http://schemas.microsoft.com/office/drawing/2014/main" id="{00174B2A-DD9F-F54E-8BA2-D3543F059E5A}"/>
                </a:ext>
              </a:extLst>
            </p:cNvPr>
            <p:cNvSpPr txBox="1"/>
            <p:nvPr/>
          </p:nvSpPr>
          <p:spPr>
            <a:xfrm>
              <a:off x="11088758" y="1469057"/>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S</a:t>
              </a:r>
            </a:p>
          </p:txBody>
        </p:sp>
        <p:sp>
          <p:nvSpPr>
            <p:cNvPr id="90" name="TextBox 89">
              <a:extLst>
                <a:ext uri="{FF2B5EF4-FFF2-40B4-BE49-F238E27FC236}">
                  <a16:creationId xmlns:a16="http://schemas.microsoft.com/office/drawing/2014/main" id="{900CA4E6-BCBF-9040-99B5-4D442CC7F4DB}"/>
                </a:ext>
              </a:extLst>
            </p:cNvPr>
            <p:cNvSpPr txBox="1"/>
            <p:nvPr/>
          </p:nvSpPr>
          <p:spPr>
            <a:xfrm>
              <a:off x="10459971" y="1557714"/>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grpSp>
        <p:nvGrpSpPr>
          <p:cNvPr id="26" name="Group 25">
            <a:extLst>
              <a:ext uri="{FF2B5EF4-FFF2-40B4-BE49-F238E27FC236}">
                <a16:creationId xmlns:a16="http://schemas.microsoft.com/office/drawing/2014/main" id="{B0DFC887-9750-994D-95BD-C55EC52ED766}"/>
              </a:ext>
            </a:extLst>
          </p:cNvPr>
          <p:cNvGrpSpPr/>
          <p:nvPr/>
        </p:nvGrpSpPr>
        <p:grpSpPr>
          <a:xfrm>
            <a:off x="10224853" y="3623441"/>
            <a:ext cx="1551374" cy="2780851"/>
            <a:chOff x="10224853" y="3623441"/>
            <a:chExt cx="1551374" cy="2780851"/>
          </a:xfrm>
        </p:grpSpPr>
        <p:sp>
          <p:nvSpPr>
            <p:cNvPr id="48" name="Freeform 12">
              <a:extLst>
                <a:ext uri="{FF2B5EF4-FFF2-40B4-BE49-F238E27FC236}">
                  <a16:creationId xmlns:a16="http://schemas.microsoft.com/office/drawing/2014/main" id="{658785DD-FDB7-1544-85FF-C26778324374}"/>
                </a:ext>
              </a:extLst>
            </p:cNvPr>
            <p:cNvSpPr>
              <a:spLocks noChangeAspect="1"/>
            </p:cNvSpPr>
            <p:nvPr/>
          </p:nvSpPr>
          <p:spPr bwMode="auto">
            <a:xfrm>
              <a:off x="10971083" y="49620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1" name="Group 204">
              <a:extLst>
                <a:ext uri="{FF2B5EF4-FFF2-40B4-BE49-F238E27FC236}">
                  <a16:creationId xmlns:a16="http://schemas.microsoft.com/office/drawing/2014/main" id="{0C0BDF28-8CCF-DD45-9150-3FC040B29848}"/>
                </a:ext>
              </a:extLst>
            </p:cNvPr>
            <p:cNvGrpSpPr>
              <a:grpSpLocks/>
            </p:cNvGrpSpPr>
            <p:nvPr/>
          </p:nvGrpSpPr>
          <p:grpSpPr bwMode="auto">
            <a:xfrm>
              <a:off x="10712864" y="3629372"/>
              <a:ext cx="675743" cy="1408043"/>
              <a:chOff x="3552" y="2400"/>
              <a:chExt cx="192" cy="480"/>
            </a:xfrm>
          </p:grpSpPr>
          <p:sp>
            <p:nvSpPr>
              <p:cNvPr id="92" name="Line 52">
                <a:extLst>
                  <a:ext uri="{FF2B5EF4-FFF2-40B4-BE49-F238E27FC236}">
                    <a16:creationId xmlns:a16="http://schemas.microsoft.com/office/drawing/2014/main" id="{A6BC80DC-F445-CF46-8670-E5C34A0D448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53">
                <a:extLst>
                  <a:ext uri="{FF2B5EF4-FFF2-40B4-BE49-F238E27FC236}">
                    <a16:creationId xmlns:a16="http://schemas.microsoft.com/office/drawing/2014/main" id="{46486002-3589-5E4F-8F21-0688D0C5525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Freeform 57">
                <a:extLst>
                  <a:ext uri="{FF2B5EF4-FFF2-40B4-BE49-F238E27FC236}">
                    <a16:creationId xmlns:a16="http://schemas.microsoft.com/office/drawing/2014/main" id="{4B0E6A83-BEDA-184B-87BC-752492FC9976}"/>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5" name="Straight Connector 94">
              <a:extLst>
                <a:ext uri="{FF2B5EF4-FFF2-40B4-BE49-F238E27FC236}">
                  <a16:creationId xmlns:a16="http://schemas.microsoft.com/office/drawing/2014/main" id="{BECE0250-6F5B-7B4E-BAE7-909CA40E8AD8}"/>
                </a:ext>
              </a:extLst>
            </p:cNvPr>
            <p:cNvCxnSpPr>
              <a:cxnSpLocks/>
            </p:cNvCxnSpPr>
            <p:nvPr/>
          </p:nvCxnSpPr>
          <p:spPr>
            <a:xfrm>
              <a:off x="11047283" y="3634540"/>
              <a:ext cx="640481" cy="5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C69B84C8-4EE3-064E-86EA-0488287DDC24}"/>
                    </a:ext>
                  </a:extLst>
                </p:cNvPr>
                <p:cNvSpPr txBox="1"/>
                <p:nvPr/>
              </p:nvSpPr>
              <p:spPr>
                <a:xfrm>
                  <a:off x="10696367" y="4099408"/>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98" name="TextBox 97">
                  <a:extLst>
                    <a:ext uri="{FF2B5EF4-FFF2-40B4-BE49-F238E27FC236}">
                      <a16:creationId xmlns:a16="http://schemas.microsoft.com/office/drawing/2014/main" id="{C69B84C8-4EE3-064E-86EA-0488287DDC24}"/>
                    </a:ext>
                  </a:extLst>
                </p:cNvPr>
                <p:cNvSpPr txBox="1">
                  <a:spLocks noRot="1" noChangeAspect="1" noMove="1" noResize="1" noEditPoints="1" noAdjustHandles="1" noChangeArrowheads="1" noChangeShapeType="1" noTextEdit="1"/>
                </p:cNvSpPr>
                <p:nvPr/>
              </p:nvSpPr>
              <p:spPr>
                <a:xfrm>
                  <a:off x="10696367" y="4099408"/>
                  <a:ext cx="662609" cy="358560"/>
                </a:xfrm>
                <a:prstGeom prst="rect">
                  <a:avLst/>
                </a:prstGeom>
                <a:blipFill>
                  <a:blip r:embed="rId5"/>
                  <a:stretch>
                    <a:fillRect/>
                  </a:stretch>
                </a:blipFill>
              </p:spPr>
              <p:txBody>
                <a:bodyPr/>
                <a:lstStyle/>
                <a:p>
                  <a:r>
                    <a:rPr lang="en-US">
                      <a:noFill/>
                    </a:rPr>
                    <a:t> </a:t>
                  </a:r>
                </a:p>
              </p:txBody>
            </p:sp>
          </mc:Fallback>
        </mc:AlternateContent>
        <p:sp>
          <p:nvSpPr>
            <p:cNvPr id="101" name="Oval 14">
              <a:extLst>
                <a:ext uri="{FF2B5EF4-FFF2-40B4-BE49-F238E27FC236}">
                  <a16:creationId xmlns:a16="http://schemas.microsoft.com/office/drawing/2014/main" id="{3ED9B9F6-1F14-BC43-8935-F72ED6FB439D}"/>
                </a:ext>
              </a:extLst>
            </p:cNvPr>
            <p:cNvSpPr>
              <a:spLocks noChangeAspect="1" noChangeArrowheads="1"/>
            </p:cNvSpPr>
            <p:nvPr/>
          </p:nvSpPr>
          <p:spPr bwMode="auto">
            <a:xfrm flipH="1">
              <a:off x="10240691" y="4904901"/>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Oval 14">
              <a:extLst>
                <a:ext uri="{FF2B5EF4-FFF2-40B4-BE49-F238E27FC236}">
                  <a16:creationId xmlns:a16="http://schemas.microsoft.com/office/drawing/2014/main" id="{FB759EB9-3AD5-9A48-9B7A-4ED4867EE6FD}"/>
                </a:ext>
              </a:extLst>
            </p:cNvPr>
            <p:cNvSpPr>
              <a:spLocks noChangeAspect="1" noChangeArrowheads="1"/>
            </p:cNvSpPr>
            <p:nvPr/>
          </p:nvSpPr>
          <p:spPr bwMode="auto">
            <a:xfrm flipH="1">
              <a:off x="10973861" y="4907227"/>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3" name="TextBox 102">
              <a:extLst>
                <a:ext uri="{FF2B5EF4-FFF2-40B4-BE49-F238E27FC236}">
                  <a16:creationId xmlns:a16="http://schemas.microsoft.com/office/drawing/2014/main" id="{48D1BE2C-6FE9-544B-A651-D7DF227D0AE3}"/>
                </a:ext>
              </a:extLst>
            </p:cNvPr>
            <p:cNvSpPr txBox="1"/>
            <p:nvPr/>
          </p:nvSpPr>
          <p:spPr>
            <a:xfrm>
              <a:off x="10224853" y="509373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6" name="TextBox 105">
              <a:extLst>
                <a:ext uri="{FF2B5EF4-FFF2-40B4-BE49-F238E27FC236}">
                  <a16:creationId xmlns:a16="http://schemas.microsoft.com/office/drawing/2014/main" id="{11A80BC9-482E-6142-8ED3-630162EDF7E6}"/>
                </a:ext>
              </a:extLst>
            </p:cNvPr>
            <p:cNvSpPr txBox="1"/>
            <p:nvPr/>
          </p:nvSpPr>
          <p:spPr>
            <a:xfrm>
              <a:off x="10506353" y="4770498"/>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nvGrpSpPr>
            <p:cNvPr id="107" name="Group 220">
              <a:extLst>
                <a:ext uri="{FF2B5EF4-FFF2-40B4-BE49-F238E27FC236}">
                  <a16:creationId xmlns:a16="http://schemas.microsoft.com/office/drawing/2014/main" id="{BAF0C2F4-2F93-6B42-BDA0-291ADD70F7C7}"/>
                </a:ext>
              </a:extLst>
            </p:cNvPr>
            <p:cNvGrpSpPr>
              <a:grpSpLocks/>
            </p:cNvGrpSpPr>
            <p:nvPr/>
          </p:nvGrpSpPr>
          <p:grpSpPr bwMode="auto">
            <a:xfrm>
              <a:off x="11625021" y="3623441"/>
              <a:ext cx="140150" cy="279698"/>
              <a:chOff x="3280" y="3072"/>
              <a:chExt cx="96" cy="192"/>
            </a:xfrm>
          </p:grpSpPr>
          <p:sp>
            <p:nvSpPr>
              <p:cNvPr id="108" name="Line 17">
                <a:extLst>
                  <a:ext uri="{FF2B5EF4-FFF2-40B4-BE49-F238E27FC236}">
                    <a16:creationId xmlns:a16="http://schemas.microsoft.com/office/drawing/2014/main" id="{8E277F29-D5DB-AD48-9652-41304562B2A8}"/>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Freeform 18">
                <a:extLst>
                  <a:ext uri="{FF2B5EF4-FFF2-40B4-BE49-F238E27FC236}">
                    <a16:creationId xmlns:a16="http://schemas.microsoft.com/office/drawing/2014/main" id="{F4BCBB51-B8E5-6E4D-9847-9DAAD08D9784}"/>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0" name="TextBox 109">
              <a:extLst>
                <a:ext uri="{FF2B5EF4-FFF2-40B4-BE49-F238E27FC236}">
                  <a16:creationId xmlns:a16="http://schemas.microsoft.com/office/drawing/2014/main" id="{3D6BAA23-6259-CF40-9779-47C57F6D4254}"/>
                </a:ext>
              </a:extLst>
            </p:cNvPr>
            <p:cNvSpPr txBox="1"/>
            <p:nvPr/>
          </p:nvSpPr>
          <p:spPr>
            <a:xfrm>
              <a:off x="11253568" y="479297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11" name="Group 220">
              <a:extLst>
                <a:ext uri="{FF2B5EF4-FFF2-40B4-BE49-F238E27FC236}">
                  <a16:creationId xmlns:a16="http://schemas.microsoft.com/office/drawing/2014/main" id="{6EB060DB-AB92-6942-9AFD-FB9991D27641}"/>
                </a:ext>
              </a:extLst>
            </p:cNvPr>
            <p:cNvGrpSpPr>
              <a:grpSpLocks/>
            </p:cNvGrpSpPr>
            <p:nvPr/>
          </p:nvGrpSpPr>
          <p:grpSpPr bwMode="auto">
            <a:xfrm>
              <a:off x="10992455" y="5686144"/>
              <a:ext cx="140150" cy="279698"/>
              <a:chOff x="3280" y="3072"/>
              <a:chExt cx="96" cy="192"/>
            </a:xfrm>
          </p:grpSpPr>
          <p:sp>
            <p:nvSpPr>
              <p:cNvPr id="112" name="Line 17">
                <a:extLst>
                  <a:ext uri="{FF2B5EF4-FFF2-40B4-BE49-F238E27FC236}">
                    <a16:creationId xmlns:a16="http://schemas.microsoft.com/office/drawing/2014/main" id="{23BD4E0F-C370-E048-972D-C7FEAC700D3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Freeform 18">
                <a:extLst>
                  <a:ext uri="{FF2B5EF4-FFF2-40B4-BE49-F238E27FC236}">
                    <a16:creationId xmlns:a16="http://schemas.microsoft.com/office/drawing/2014/main" id="{5FC67E4C-112D-004D-992C-B0232890E51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4" name="TextBox 113">
              <a:extLst>
                <a:ext uri="{FF2B5EF4-FFF2-40B4-BE49-F238E27FC236}">
                  <a16:creationId xmlns:a16="http://schemas.microsoft.com/office/drawing/2014/main" id="{9BE95FAF-BFE5-7F4E-B2FA-2BC7AE126CAE}"/>
                </a:ext>
              </a:extLst>
            </p:cNvPr>
            <p:cNvSpPr txBox="1"/>
            <p:nvPr/>
          </p:nvSpPr>
          <p:spPr>
            <a:xfrm>
              <a:off x="11182955" y="5195291"/>
              <a:ext cx="35759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R</a:t>
              </a:r>
              <a:r>
                <a:rPr lang="en-US" baseline="-25000" dirty="0">
                  <a:solidFill>
                    <a:srgbClr val="000000"/>
                  </a:solidFill>
                </a:rPr>
                <a:t>S</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19" name="TextBox 18">
              <a:extLst>
                <a:ext uri="{FF2B5EF4-FFF2-40B4-BE49-F238E27FC236}">
                  <a16:creationId xmlns:a16="http://schemas.microsoft.com/office/drawing/2014/main" id="{AA68FC73-4706-A842-A5D8-A7E1BA9FA27B}"/>
                </a:ext>
              </a:extLst>
            </p:cNvPr>
            <p:cNvSpPr txBox="1"/>
            <p:nvPr/>
          </p:nvSpPr>
          <p:spPr>
            <a:xfrm>
              <a:off x="10465716" y="6034960"/>
              <a:ext cx="1088696" cy="369332"/>
            </a:xfrm>
            <a:prstGeom prst="rect">
              <a:avLst/>
            </a:prstGeom>
            <a:noFill/>
          </p:spPr>
          <p:txBody>
            <a:bodyPr wrap="none" rtlCol="0">
              <a:spAutoFit/>
            </a:bodyPr>
            <a:lstStyle/>
            <a:p>
              <a:r>
                <a:rPr lang="en-US" dirty="0"/>
                <a:t>AC model</a:t>
              </a:r>
            </a:p>
          </p:txBody>
        </p:sp>
      </p:grpSp>
    </p:spTree>
    <p:extLst>
      <p:ext uri="{BB962C8B-B14F-4D97-AF65-F5344CB8AC3E}">
        <p14:creationId xmlns:p14="http://schemas.microsoft.com/office/powerpoint/2010/main" val="83871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drain (follower)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5108" y="1624897"/>
                <a:ext cx="8861031"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1</m:t>
                        </m:r>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den>
                    </m:f>
                    <m:r>
                      <a:rPr lang="en-US" sz="1800" b="0" i="1" smtClean="0">
                        <a:latin typeface="Cambria Math" panose="02040503050406030204" pitchFamily="18" charset="0"/>
                        <a:ea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𝑔</m:t>
                            </m:r>
                          </m:e>
                          <m:sub>
                            <m:r>
                              <a:rPr lang="en-US" sz="1800" i="1">
                                <a:latin typeface="Cambria Math" panose="02040503050406030204" pitchFamily="18" charset="0"/>
                                <a:cs typeface="Arial" charset="0"/>
                              </a:rPr>
                              <m:t>𝑚</m:t>
                            </m:r>
                          </m:sub>
                        </m:sSub>
                      </m:den>
                    </m:f>
                  </m:oMath>
                </a14:m>
                <a:r>
                  <a:rPr lang="en-US" sz="1800" dirty="0">
                    <a:latin typeface="Arial" charset="0"/>
                    <a:cs typeface="Arial" charset="0"/>
                  </a:rPr>
                  <a:t> (if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m:t>
                    </m:r>
                  </m:oMath>
                </a14:m>
                <a:endParaRPr lang="en-US" sz="1800" dirty="0">
                  <a:latin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5108" y="1624897"/>
                <a:ext cx="8861031" cy="3888357"/>
              </a:xfrm>
              <a:blipFill>
                <a:blip r:embed="rId3"/>
                <a:stretch>
                  <a:fillRect l="-430" t="-6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6" name="Group 5">
            <a:extLst>
              <a:ext uri="{FF2B5EF4-FFF2-40B4-BE49-F238E27FC236}">
                <a16:creationId xmlns:a16="http://schemas.microsoft.com/office/drawing/2014/main" id="{55441D20-35EA-6943-B684-DD73EABDD5F5}"/>
              </a:ext>
            </a:extLst>
          </p:cNvPr>
          <p:cNvGrpSpPr/>
          <p:nvPr/>
        </p:nvGrpSpPr>
        <p:grpSpPr>
          <a:xfrm>
            <a:off x="9441594" y="2121839"/>
            <a:ext cx="2368834" cy="2945808"/>
            <a:chOff x="471817" y="1664639"/>
            <a:chExt cx="2368834"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364652" y="2833868"/>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1913469" y="220739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1914787" y="4330749"/>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273957" y="284851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031826" y="347299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037162" y="2866296"/>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1818168" y="2113079"/>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1907476" y="365123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883179" y="2894230"/>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196960" y="3171397"/>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306109" y="3983014"/>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307408" y="330350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205139" y="3059277"/>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1803016" y="2846340"/>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471817" y="3171397"/>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537694" y="3330603"/>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2586401" y="2989523"/>
              <a:ext cx="25425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52327" y="3384975"/>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i</a:t>
              </a:r>
            </a:p>
          </p:txBody>
        </p:sp>
        <p:sp>
          <p:nvSpPr>
            <p:cNvPr id="94" name="TextBox 93">
              <a:extLst>
                <a:ext uri="{FF2B5EF4-FFF2-40B4-BE49-F238E27FC236}">
                  <a16:creationId xmlns:a16="http://schemas.microsoft.com/office/drawing/2014/main" id="{9FF6C41D-94FE-5F4A-BA7D-C3B49A25EFE8}"/>
                </a:ext>
              </a:extLst>
            </p:cNvPr>
            <p:cNvSpPr txBox="1"/>
            <p:nvPr/>
          </p:nvSpPr>
          <p:spPr>
            <a:xfrm>
              <a:off x="1487674" y="236554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218732" y="384340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251356" y="34840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893539" y="272083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002826" y="349189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1818168" y="166463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nvGrpSpPr>
            <p:cNvPr id="60" name="Group 13">
              <a:extLst>
                <a:ext uri="{FF2B5EF4-FFF2-40B4-BE49-F238E27FC236}">
                  <a16:creationId xmlns:a16="http://schemas.microsoft.com/office/drawing/2014/main" id="{30A5BD1E-2AD4-CA4F-92DF-E30DF8FD6E5D}"/>
                </a:ext>
              </a:extLst>
            </p:cNvPr>
            <p:cNvGrpSpPr>
              <a:grpSpLocks noChangeAspect="1"/>
            </p:cNvGrpSpPr>
            <p:nvPr/>
          </p:nvGrpSpPr>
          <p:grpSpPr bwMode="auto">
            <a:xfrm>
              <a:off x="1807934" y="3337950"/>
              <a:ext cx="245263" cy="174811"/>
              <a:chOff x="1344" y="2016"/>
              <a:chExt cx="336" cy="240"/>
            </a:xfrm>
          </p:grpSpPr>
          <p:sp>
            <p:nvSpPr>
              <p:cNvPr id="62" name="Oval 14">
                <a:extLst>
                  <a:ext uri="{FF2B5EF4-FFF2-40B4-BE49-F238E27FC236}">
                    <a16:creationId xmlns:a16="http://schemas.microsoft.com/office/drawing/2014/main" id="{68192DC8-E133-294C-B369-838BE04978F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Rectangle 15">
                <a:extLst>
                  <a:ext uri="{FF2B5EF4-FFF2-40B4-BE49-F238E27FC236}">
                    <a16:creationId xmlns:a16="http://schemas.microsoft.com/office/drawing/2014/main" id="{EDCBD6D0-497B-8547-B364-E03DC69A99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Tree>
    <p:extLst>
      <p:ext uri="{BB962C8B-B14F-4D97-AF65-F5344CB8AC3E}">
        <p14:creationId xmlns:p14="http://schemas.microsoft.com/office/powerpoint/2010/main" val="3981746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4" y="147275"/>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source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0648" y="1675442"/>
                <a:ext cx="8914564" cy="4827884"/>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m:t>
                    </m:r>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num>
                      <m:den>
                        <m:r>
                          <a:rPr lang="en-US" sz="2000" b="0" i="1" smtClean="0">
                            <a:latin typeface="Cambria Math" panose="02040503050406030204" pitchFamily="18" charset="0"/>
                            <a:cs typeface="Arial" charset="0"/>
                          </a:rPr>
                          <m:t>1+</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den>
                    </m:f>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den>
                    </m:f>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𝐺</m:t>
                        </m:r>
                      </m:sub>
                    </m:sSub>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oMath>
                </a14:m>
                <a:endParaRPr lang="en-US" sz="2000" dirty="0">
                  <a:ea typeface="Arial" charset="0"/>
                  <a:cs typeface="Arial" charset="0"/>
                </a:endParaRPr>
              </a:p>
              <a:p>
                <a:pPr>
                  <a:spcBef>
                    <a:spcPts val="40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den>
                    </m:f>
                    <m:r>
                      <a:rPr lang="en-US" sz="2000" i="1">
                        <a:latin typeface="Cambria Math" panose="02040503050406030204" pitchFamily="18" charset="0"/>
                        <a:cs typeface="Arial" charset="0"/>
                      </a:rPr>
                      <m:t>(1−</m:t>
                    </m:r>
                    <m:rad>
                      <m:radPr>
                        <m:degHide m:val="on"/>
                        <m:ctrlPr>
                          <a:rPr lang="en-US" sz="2000" i="1">
                            <a:latin typeface="Cambria Math" panose="02040503050406030204" pitchFamily="18" charset="0"/>
                            <a:cs typeface="Arial" charset="0"/>
                          </a:rPr>
                        </m:ctrlPr>
                      </m:radPr>
                      <m:deg/>
                      <m:e>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m:t>
                                </m:r>
                                <m:r>
                                  <a:rPr lang="en-US" sz="2000" b="0" i="1" smtClean="0">
                                    <a:latin typeface="Cambria Math" panose="02040503050406030204" pitchFamily="18" charset="0"/>
                                    <a:cs typeface="Arial" charset="0"/>
                                  </a:rPr>
                                  <m:t>𝑞</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den>
                        </m:f>
                      </m:e>
                    </m:rad>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dirty="0">
                            <a:latin typeface="Cambria Math" panose="02040503050406030204" pitchFamily="18" charset="0"/>
                            <a:cs typeface="Arial" charset="0"/>
                          </a:rPr>
                        </m:ctrlPr>
                      </m:sSubPr>
                      <m:e>
                        <m:r>
                          <a:rPr lang="en-US" sz="2000" i="1" dirty="0">
                            <a:latin typeface="Cambria Math" panose="02040503050406030204" pitchFamily="18" charset="0"/>
                            <a:cs typeface="Arial" charset="0"/>
                          </a:rPr>
                          <m:t>𝑔</m:t>
                        </m:r>
                      </m:e>
                      <m:sub>
                        <m:r>
                          <a:rPr lang="en-US" sz="2000" i="1" dirty="0">
                            <a:latin typeface="Cambria Math" panose="02040503050406030204" pitchFamily="18" charset="0"/>
                            <a:cs typeface="Arial" charset="0"/>
                          </a:rPr>
                          <m:t>𝑚</m:t>
                        </m:r>
                      </m:sub>
                    </m:sSub>
                    <m:r>
                      <a:rPr lang="en-US" sz="2000" i="1" dirty="0">
                        <a:latin typeface="Cambria Math" panose="02040503050406030204" pitchFamily="18" charset="0"/>
                        <a:ea typeface="Cambria Math" panose="02040503050406030204" pitchFamily="18" charset="0"/>
                        <a:cs typeface="Arial" charset="0"/>
                      </a:rPr>
                      <m:t>≈</m:t>
                    </m:r>
                    <m:r>
                      <a:rPr lang="en-US" sz="2000" i="1" dirty="0">
                        <a:latin typeface="Cambria Math" panose="02040503050406030204" pitchFamily="18" charset="0"/>
                        <a:cs typeface="Arial" charset="0"/>
                      </a:rPr>
                      <m:t>15</m:t>
                    </m:r>
                    <m:r>
                      <a:rPr lang="en-US" sz="2000" i="1" dirty="0">
                        <a:latin typeface="Cambria Math" panose="02040503050406030204" pitchFamily="18" charset="0"/>
                        <a:cs typeface="Arial" charset="0"/>
                      </a:rPr>
                      <m:t>𝑚𝐴</m:t>
                    </m:r>
                    <m:r>
                      <a:rPr lang="en-US" sz="2000" i="1" dirty="0">
                        <a:latin typeface="Cambria Math" panose="02040503050406030204" pitchFamily="18" charset="0"/>
                        <a:cs typeface="Arial" charset="0"/>
                      </a:rPr>
                      <m:t>/</m:t>
                    </m:r>
                    <m:r>
                      <a:rPr lang="en-US" sz="2000" i="1" dirty="0">
                        <a:latin typeface="Cambria Math" panose="02040503050406030204" pitchFamily="18" charset="0"/>
                        <a:cs typeface="Arial" charset="0"/>
                      </a:rPr>
                      <m:t>𝑉</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den>
                    </m:f>
                  </m:oMath>
                </a14:m>
                <a:endParaRPr lang="en-US" sz="2000" dirty="0">
                  <a:cs typeface="Arial" charset="0"/>
                </a:endParaRPr>
              </a:p>
              <a:p>
                <a:pPr marL="0" indent="0">
                  <a:spcBef>
                    <a:spcPts val="400"/>
                  </a:spcBef>
                  <a:buNone/>
                </a:pPr>
                <a:endParaRPr lang="en-US" sz="2000" i="1" dirty="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=12</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r>
                      <a:rPr lang="en-US" sz="2000" i="1">
                        <a:latin typeface="Cambria Math" panose="02040503050406030204" pitchFamily="18" charset="0"/>
                        <a:cs typeface="Arial" charset="0"/>
                      </a:rPr>
                      <m:t>=35</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r>
                      <a:rPr lang="en-US" sz="2000" i="1">
                        <a:latin typeface="Cambria Math" panose="02040503050406030204" pitchFamily="18" charset="0"/>
                        <a:cs typeface="Arial" charset="0"/>
                      </a:rPr>
                      <m:t>=3.0</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=10,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𝑚𝐴</m:t>
                    </m:r>
                  </m:oMath>
                </a14:m>
                <a:endParaRPr lang="en-US" sz="2000" dirty="0">
                  <a:ea typeface="Arial" charset="0"/>
                  <a:cs typeface="Arial" charset="0"/>
                </a:endParaRPr>
              </a:p>
              <a:p>
                <a:pPr marL="342900" indent="-342900">
                  <a:buFont typeface="+mj-lt"/>
                  <a:buAutoNum type="arabicPeriod"/>
                </a:pPr>
                <a:r>
                  <a:rPr lang="en-US" sz="2000" dirty="0">
                    <a:ea typeface="Arial" charset="0"/>
                    <a:cs typeface="Arial" charset="0"/>
                  </a:rPr>
                  <a:t>From equation above,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=10</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=1390</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r>
                      <a:rPr lang="en-US" sz="2000" i="1">
                        <a:latin typeface="Cambria Math" panose="02040503050406030204" pitchFamily="18" charset="0"/>
                        <a:cs typeface="Arial" charset="0"/>
                      </a:rPr>
                      <m:t>)</m:t>
                    </m:r>
                  </m:oMath>
                </a14:m>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0648" y="1675442"/>
                <a:ext cx="8914564" cy="4827884"/>
              </a:xfrm>
              <a:blipFill>
                <a:blip r:embed="rId3"/>
                <a:stretch>
                  <a:fillRect l="-711" t="-26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dirty="0"/>
          </a:p>
        </p:txBody>
      </p:sp>
      <p:grpSp>
        <p:nvGrpSpPr>
          <p:cNvPr id="70" name="Group 69">
            <a:extLst>
              <a:ext uri="{FF2B5EF4-FFF2-40B4-BE49-F238E27FC236}">
                <a16:creationId xmlns:a16="http://schemas.microsoft.com/office/drawing/2014/main" id="{FD9CBD2D-0C99-D246-991B-7B232AE3908D}"/>
              </a:ext>
            </a:extLst>
          </p:cNvPr>
          <p:cNvGrpSpPr/>
          <p:nvPr/>
        </p:nvGrpSpPr>
        <p:grpSpPr>
          <a:xfrm>
            <a:off x="9225160" y="1980235"/>
            <a:ext cx="2477955" cy="2897530"/>
            <a:chOff x="805685" y="1627562"/>
            <a:chExt cx="2477955" cy="2897530"/>
          </a:xfrm>
        </p:grpSpPr>
        <p:grpSp>
          <p:nvGrpSpPr>
            <p:cNvPr id="71" name="Group 912">
              <a:extLst>
                <a:ext uri="{FF2B5EF4-FFF2-40B4-BE49-F238E27FC236}">
                  <a16:creationId xmlns:a16="http://schemas.microsoft.com/office/drawing/2014/main" id="{62450C74-B06A-124F-895C-A691E92F4C02}"/>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B6F55FAA-2D24-0C4F-A176-7CD342630C26}"/>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F94E94A-1DD3-5C42-ACA3-318E181F64B1}"/>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3E04481-2011-CA4C-B16D-D17E0A246D26}"/>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67D52B6-D167-A24D-BFEB-309B362398E2}"/>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A05E3FC-6ED7-4040-8EB3-64ABBB642F7B}"/>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D956DDA-92BC-124E-BE5F-CFCEE614085D}"/>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8EA531F-9637-2E41-8DFC-862D82470329}"/>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92700E1C-4C8E-5F46-8515-9A7D0DFBD638}"/>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72" name="Group 220">
              <a:extLst>
                <a:ext uri="{FF2B5EF4-FFF2-40B4-BE49-F238E27FC236}">
                  <a16:creationId xmlns:a16="http://schemas.microsoft.com/office/drawing/2014/main" id="{7E5DCB35-6D47-0B46-B1BF-992D798AA417}"/>
                </a:ext>
              </a:extLst>
            </p:cNvPr>
            <p:cNvGrpSpPr>
              <a:grpSpLocks/>
            </p:cNvGrpSpPr>
            <p:nvPr/>
          </p:nvGrpSpPr>
          <p:grpSpPr bwMode="auto">
            <a:xfrm>
              <a:off x="2253243" y="4245394"/>
              <a:ext cx="140150" cy="279698"/>
              <a:chOff x="3280" y="3072"/>
              <a:chExt cx="96" cy="192"/>
            </a:xfrm>
          </p:grpSpPr>
          <p:sp>
            <p:nvSpPr>
              <p:cNvPr id="119" name="Line 17">
                <a:extLst>
                  <a:ext uri="{FF2B5EF4-FFF2-40B4-BE49-F238E27FC236}">
                    <a16:creationId xmlns:a16="http://schemas.microsoft.com/office/drawing/2014/main" id="{B0C571F6-3B48-B94B-AAFB-507504520B90}"/>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BAFAF675-D0CB-5B49-86EB-5B8779003337}"/>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3" name="TextBox 72">
              <a:extLst>
                <a:ext uri="{FF2B5EF4-FFF2-40B4-BE49-F238E27FC236}">
                  <a16:creationId xmlns:a16="http://schemas.microsoft.com/office/drawing/2014/main" id="{05B3FD00-2DA0-0040-B253-4D9CFA71C55A}"/>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74" name="TextBox 73">
              <a:extLst>
                <a:ext uri="{FF2B5EF4-FFF2-40B4-BE49-F238E27FC236}">
                  <a16:creationId xmlns:a16="http://schemas.microsoft.com/office/drawing/2014/main" id="{63F89247-21A1-B74F-8F40-4667A28E4713}"/>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75" name="TextBox 74">
              <a:extLst>
                <a:ext uri="{FF2B5EF4-FFF2-40B4-BE49-F238E27FC236}">
                  <a16:creationId xmlns:a16="http://schemas.microsoft.com/office/drawing/2014/main" id="{FBD9DAD8-95B3-E748-BA33-F8D38ED2FCC9}"/>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76" name="Group 13">
              <a:extLst>
                <a:ext uri="{FF2B5EF4-FFF2-40B4-BE49-F238E27FC236}">
                  <a16:creationId xmlns:a16="http://schemas.microsoft.com/office/drawing/2014/main" id="{B5AF72D2-F4EE-194C-A496-2A0C27A59526}"/>
                </a:ext>
              </a:extLst>
            </p:cNvPr>
            <p:cNvGrpSpPr>
              <a:grpSpLocks noChangeAspect="1"/>
            </p:cNvGrpSpPr>
            <p:nvPr/>
          </p:nvGrpSpPr>
          <p:grpSpPr bwMode="auto">
            <a:xfrm>
              <a:off x="2140958" y="1993166"/>
              <a:ext cx="245263" cy="174811"/>
              <a:chOff x="1344" y="2016"/>
              <a:chExt cx="336" cy="240"/>
            </a:xfrm>
          </p:grpSpPr>
          <p:sp>
            <p:nvSpPr>
              <p:cNvPr id="117" name="Oval 14">
                <a:extLst>
                  <a:ext uri="{FF2B5EF4-FFF2-40B4-BE49-F238E27FC236}">
                    <a16:creationId xmlns:a16="http://schemas.microsoft.com/office/drawing/2014/main" id="{A0B48AC3-BF31-AA4D-8D78-630AF31F130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7E2B0E15-8736-3D4E-93D9-FA59B851E4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77" name="Freeform 12">
              <a:extLst>
                <a:ext uri="{FF2B5EF4-FFF2-40B4-BE49-F238E27FC236}">
                  <a16:creationId xmlns:a16="http://schemas.microsoft.com/office/drawing/2014/main" id="{E5B0B361-17DA-0340-9925-EF7A79058479}"/>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10">
              <a:extLst>
                <a:ext uri="{FF2B5EF4-FFF2-40B4-BE49-F238E27FC236}">
                  <a16:creationId xmlns:a16="http://schemas.microsoft.com/office/drawing/2014/main" id="{651FF199-E7B4-8D4E-B704-19EC42519A4C}"/>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180595AA-A01D-BF4D-B498-B5FC22CC4B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C7D164B6-D665-9243-AA72-3809AB7FE61F}"/>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A0DD508B-393C-9245-82C4-262D7FE5A393}"/>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0314A00E-2DCC-BE4D-BF11-7434CD0A367F}"/>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13">
              <a:extLst>
                <a:ext uri="{FF2B5EF4-FFF2-40B4-BE49-F238E27FC236}">
                  <a16:creationId xmlns:a16="http://schemas.microsoft.com/office/drawing/2014/main" id="{67839264-75C0-0740-AB20-03F09D978CC6}"/>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8B4AB8FD-BB56-EB40-A883-F421E8BCAFB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89C9E719-2430-5C4D-9F97-42401441EB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0" name="Group 220">
              <a:extLst>
                <a:ext uri="{FF2B5EF4-FFF2-40B4-BE49-F238E27FC236}">
                  <a16:creationId xmlns:a16="http://schemas.microsoft.com/office/drawing/2014/main" id="{4410C8C7-218D-6E4E-BFAE-FE1E2767268B}"/>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50CD413B-00AE-5647-A872-385297ECAD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697F28DF-40DC-144C-9614-9F345E500F0D}"/>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1" name="Freeform 12">
              <a:extLst>
                <a:ext uri="{FF2B5EF4-FFF2-40B4-BE49-F238E27FC236}">
                  <a16:creationId xmlns:a16="http://schemas.microsoft.com/office/drawing/2014/main" id="{D2575293-E661-334E-A4E5-ED014D075FC5}"/>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2" name="Group 210">
              <a:extLst>
                <a:ext uri="{FF2B5EF4-FFF2-40B4-BE49-F238E27FC236}">
                  <a16:creationId xmlns:a16="http://schemas.microsoft.com/office/drawing/2014/main" id="{4652E9C6-4266-074F-9D64-00FD929D94FE}"/>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88143E49-8FA4-5A48-A912-5FCB4A9AA04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D66CD4B-C73B-354A-8A55-3C7FC737D2B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9EFC5C6-2760-EA4C-A13D-F17ACFA69FB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8A5C430-9736-FB4E-B924-5422CE25A756}"/>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3" name="Group 13">
              <a:extLst>
                <a:ext uri="{FF2B5EF4-FFF2-40B4-BE49-F238E27FC236}">
                  <a16:creationId xmlns:a16="http://schemas.microsoft.com/office/drawing/2014/main" id="{432E404B-23C7-9444-993F-A9214155CD52}"/>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66092CA2-B28D-9249-9E01-C8C6454EFB09}"/>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3FF62FC-CA0B-0841-989F-EF27A0F8F3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13">
              <a:extLst>
                <a:ext uri="{FF2B5EF4-FFF2-40B4-BE49-F238E27FC236}">
                  <a16:creationId xmlns:a16="http://schemas.microsoft.com/office/drawing/2014/main" id="{6B12B712-927C-5C49-8374-A4E987934A9A}"/>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10EF7170-0E62-7E42-9867-B126A29152E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A133A8A8-0ECE-6743-8676-1493A09A64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5" name="Group 13">
              <a:extLst>
                <a:ext uri="{FF2B5EF4-FFF2-40B4-BE49-F238E27FC236}">
                  <a16:creationId xmlns:a16="http://schemas.microsoft.com/office/drawing/2014/main" id="{68365B1A-463D-CB4F-9212-2FA857FF05FA}"/>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326FB74F-D999-D046-BFE7-B98DC74CB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C2BC19E4-E69F-A341-94CF-C7A894C583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TextBox 85">
              <a:extLst>
                <a:ext uri="{FF2B5EF4-FFF2-40B4-BE49-F238E27FC236}">
                  <a16:creationId xmlns:a16="http://schemas.microsoft.com/office/drawing/2014/main" id="{64F3308D-C5B6-154B-AC74-00785B489AAA}"/>
                </a:ext>
              </a:extLst>
            </p:cNvPr>
            <p:cNvSpPr txBox="1"/>
            <p:nvPr/>
          </p:nvSpPr>
          <p:spPr>
            <a:xfrm>
              <a:off x="2955964" y="2399244"/>
              <a:ext cx="28018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87" name="TextBox 86">
              <a:extLst>
                <a:ext uri="{FF2B5EF4-FFF2-40B4-BE49-F238E27FC236}">
                  <a16:creationId xmlns:a16="http://schemas.microsoft.com/office/drawing/2014/main" id="{1A23F8CD-F0A1-E249-95FC-9F487C704794}"/>
                </a:ext>
              </a:extLst>
            </p:cNvPr>
            <p:cNvSpPr txBox="1"/>
            <p:nvPr/>
          </p:nvSpPr>
          <p:spPr>
            <a:xfrm>
              <a:off x="920114" y="3280043"/>
              <a:ext cx="33759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88" name="TextBox 87">
              <a:extLst>
                <a:ext uri="{FF2B5EF4-FFF2-40B4-BE49-F238E27FC236}">
                  <a16:creationId xmlns:a16="http://schemas.microsoft.com/office/drawing/2014/main" id="{AA18C508-A165-B648-8192-E8169E3C8B2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89" name="TextBox 88">
              <a:extLst>
                <a:ext uri="{FF2B5EF4-FFF2-40B4-BE49-F238E27FC236}">
                  <a16:creationId xmlns:a16="http://schemas.microsoft.com/office/drawing/2014/main" id="{4A5F089B-C51A-AD40-846C-10739C2A53D9}"/>
                </a:ext>
              </a:extLst>
            </p:cNvPr>
            <p:cNvSpPr txBox="1"/>
            <p:nvPr/>
          </p:nvSpPr>
          <p:spPr>
            <a:xfrm>
              <a:off x="2483200"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0" name="TextBox 89">
              <a:extLst>
                <a:ext uri="{FF2B5EF4-FFF2-40B4-BE49-F238E27FC236}">
                  <a16:creationId xmlns:a16="http://schemas.microsoft.com/office/drawing/2014/main" id="{5F76B5EB-C6FB-D941-B540-F6EE5CE4E669}"/>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1" name="TextBox 90">
              <a:extLst>
                <a:ext uri="{FF2B5EF4-FFF2-40B4-BE49-F238E27FC236}">
                  <a16:creationId xmlns:a16="http://schemas.microsoft.com/office/drawing/2014/main" id="{505D059F-C5D1-C746-93F0-CC86B744A85F}"/>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92" name="Freeform 12">
              <a:extLst>
                <a:ext uri="{FF2B5EF4-FFF2-40B4-BE49-F238E27FC236}">
                  <a16:creationId xmlns:a16="http://schemas.microsoft.com/office/drawing/2014/main" id="{2768725A-214F-7A45-BE68-E3C2D5BA1117}"/>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3" name="Group 220">
              <a:extLst>
                <a:ext uri="{FF2B5EF4-FFF2-40B4-BE49-F238E27FC236}">
                  <a16:creationId xmlns:a16="http://schemas.microsoft.com/office/drawing/2014/main" id="{345382D6-ED03-C94E-9C18-7A1FDA07F5A6}"/>
                </a:ext>
              </a:extLst>
            </p:cNvPr>
            <p:cNvGrpSpPr>
              <a:grpSpLocks/>
            </p:cNvGrpSpPr>
            <p:nvPr/>
          </p:nvGrpSpPr>
          <p:grpSpPr bwMode="auto">
            <a:xfrm>
              <a:off x="2812043" y="3534194"/>
              <a:ext cx="140150" cy="279698"/>
              <a:chOff x="3280" y="3072"/>
              <a:chExt cx="96" cy="192"/>
            </a:xfrm>
          </p:grpSpPr>
          <p:sp>
            <p:nvSpPr>
              <p:cNvPr id="97" name="Line 17">
                <a:extLst>
                  <a:ext uri="{FF2B5EF4-FFF2-40B4-BE49-F238E27FC236}">
                    <a16:creationId xmlns:a16="http://schemas.microsoft.com/office/drawing/2014/main" id="{0854CE63-2106-2B4F-BF9E-A86A007D15EA}"/>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A341C4CF-CC8E-6045-A44F-F6C04D52FB68}"/>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94" name="TextBox 93">
              <a:extLst>
                <a:ext uri="{FF2B5EF4-FFF2-40B4-BE49-F238E27FC236}">
                  <a16:creationId xmlns:a16="http://schemas.microsoft.com/office/drawing/2014/main" id="{183E4B00-A23C-7548-A2B7-76ACA0C6339D}"/>
                </a:ext>
              </a:extLst>
            </p:cNvPr>
            <p:cNvSpPr txBox="1"/>
            <p:nvPr/>
          </p:nvSpPr>
          <p:spPr>
            <a:xfrm>
              <a:off x="2152217" y="162756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5" name="Freeform 12">
              <a:extLst>
                <a:ext uri="{FF2B5EF4-FFF2-40B4-BE49-F238E27FC236}">
                  <a16:creationId xmlns:a16="http://schemas.microsoft.com/office/drawing/2014/main" id="{02F51AF6-0BE0-4B41-B275-230B508AEF98}"/>
                </a:ext>
              </a:extLst>
            </p:cNvPr>
            <p:cNvSpPr>
              <a:spLocks noChangeAspect="1"/>
            </p:cNvSpPr>
            <p:nvPr/>
          </p:nvSpPr>
          <p:spPr bwMode="auto">
            <a:xfrm>
              <a:off x="2243136" y="209328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6" name="TextBox 95">
              <a:extLst>
                <a:ext uri="{FF2B5EF4-FFF2-40B4-BE49-F238E27FC236}">
                  <a16:creationId xmlns:a16="http://schemas.microsoft.com/office/drawing/2014/main" id="{9B846CD4-9F42-6940-B37E-98B1C6498FF7}"/>
                </a:ext>
              </a:extLst>
            </p:cNvPr>
            <p:cNvSpPr txBox="1"/>
            <p:nvPr/>
          </p:nvSpPr>
          <p:spPr>
            <a:xfrm>
              <a:off x="2952193" y="2966495"/>
              <a:ext cx="331447"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grpSp>
    </p:spTree>
    <p:extLst>
      <p:ext uri="{BB962C8B-B14F-4D97-AF65-F5344CB8AC3E}">
        <p14:creationId xmlns:p14="http://schemas.microsoft.com/office/powerpoint/2010/main" val="1272577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57063" y="1604302"/>
                <a:ext cx="7935242" cy="424311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57063" y="1604302"/>
                <a:ext cx="7935242" cy="4243114"/>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dirty="0"/>
          </a:p>
        </p:txBody>
      </p:sp>
      <p:grpSp>
        <p:nvGrpSpPr>
          <p:cNvPr id="4" name="Group 3">
            <a:extLst>
              <a:ext uri="{FF2B5EF4-FFF2-40B4-BE49-F238E27FC236}">
                <a16:creationId xmlns:a16="http://schemas.microsoft.com/office/drawing/2014/main" id="{3A936953-7E78-0D48-97AC-66C539896BE3}"/>
              </a:ext>
            </a:extLst>
          </p:cNvPr>
          <p:cNvGrpSpPr/>
          <p:nvPr/>
        </p:nvGrpSpPr>
        <p:grpSpPr>
          <a:xfrm>
            <a:off x="610997" y="2460588"/>
            <a:ext cx="2685990" cy="2247819"/>
            <a:chOff x="411845" y="1921940"/>
            <a:chExt cx="2685990"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855267" y="2691292"/>
              <a:ext cx="24256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83361" y="3356381"/>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MOSFETs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59</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12552" y="1914412"/>
                <a:ext cx="8046488"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ea typeface="Arial" charset="0"/>
                    <a:cs typeface="Arial" charset="0"/>
                  </a:rPr>
                  <a:t>MOSFET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sub>
                    </m:sSub>
                  </m:oMath>
                </a14:m>
                <a:r>
                  <a:rPr lang="en-US" sz="2000" dirty="0">
                    <a:ea typeface="Arial" charset="0"/>
                    <a:cs typeface="Arial" charset="0"/>
                  </a:rPr>
                  <a:t>is threshold voltage, </a:t>
                </a:r>
                <a14:m>
                  <m:oMath xmlns:m="http://schemas.openxmlformats.org/officeDocument/2006/math">
                    <m:r>
                      <a:rPr lang="en-US" sz="2000" b="0" i="1" smtClean="0">
                        <a:latin typeface="Cambria Math" panose="02040503050406030204" pitchFamily="18" charset="0"/>
                        <a:ea typeface="Arial" charset="0"/>
                        <a:cs typeface="Arial" charset="0"/>
                      </a:rPr>
                      <m:t>𝑊</m:t>
                    </m:r>
                  </m:oMath>
                </a14:m>
                <a:r>
                  <a:rPr lang="en-US" sz="2000" dirty="0">
                    <a:ea typeface="Arial" charset="0"/>
                    <a:cs typeface="Arial" charset="0"/>
                  </a:rPr>
                  <a:t>is channel width, </a:t>
                </a:r>
                <a14:m>
                  <m:oMath xmlns:m="http://schemas.openxmlformats.org/officeDocument/2006/math">
                    <m:r>
                      <a:rPr lang="en-US" sz="2000" b="0" i="1" smtClean="0">
                        <a:latin typeface="Cambria Math" panose="02040503050406030204" pitchFamily="18" charset="0"/>
                        <a:ea typeface="Arial" charset="0"/>
                        <a:cs typeface="Arial" charset="0"/>
                      </a:rPr>
                      <m:t>𝐿</m:t>
                    </m:r>
                  </m:oMath>
                </a14:m>
                <a:r>
                  <a:rPr lang="en-US" sz="2000" dirty="0">
                    <a:ea typeface="Arial" charset="0"/>
                    <a:cs typeface="Arial" charset="0"/>
                  </a:rPr>
                  <a:t> is channel length</a:t>
                </a:r>
              </a:p>
              <a:p>
                <a:pPr marL="800100" lvl="1" indent="-342900" algn="l">
                  <a:spcBef>
                    <a:spcPts val="400"/>
                  </a:spcBef>
                  <a:buFont typeface="Arial" panose="020B0604020202020204" pitchFamily="34" charset="0"/>
                  <a:buChar char="•"/>
                </a:pPr>
                <a:r>
                  <a:rPr lang="en-US" dirty="0">
                    <a:ea typeface="Arial" charset="0"/>
                    <a:cs typeface="Arial" charset="0"/>
                  </a:rPr>
                  <a:t>Ohmic: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𝑘</m:t>
                    </m:r>
                    <m:d>
                      <m:dPr>
                        <m:ctrlPr>
                          <a:rPr lang="en-US" b="0" i="1" smtClean="0">
                            <a:latin typeface="Cambria Math" panose="02040503050406030204" pitchFamily="18" charset="0"/>
                            <a:cs typeface="Arial" charset="0"/>
                          </a:rPr>
                        </m:ctrlPr>
                      </m:dPr>
                      <m:e>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𝑊</m:t>
                            </m:r>
                          </m:num>
                          <m:den>
                            <m:r>
                              <a:rPr lang="en-US" b="0" i="1" smtClean="0">
                                <a:latin typeface="Cambria Math" panose="02040503050406030204" pitchFamily="18" charset="0"/>
                                <a:cs typeface="Arial" charset="0"/>
                              </a:rPr>
                              <m:t>𝐿</m:t>
                            </m:r>
                          </m:den>
                        </m:f>
                      </m:e>
                    </m:d>
                    <m:r>
                      <a:rPr lang="en-US" b="0" i="1" smtClean="0">
                        <a:latin typeface="Cambria Math" panose="02040503050406030204" pitchFamily="18" charset="0"/>
                        <a:cs typeface="Arial" charset="0"/>
                      </a:rPr>
                      <m:t>[2</m:t>
                    </m:r>
                    <m:d>
                      <m:dPr>
                        <m:ctrlPr>
                          <a:rPr lang="en-US" b="0" i="1" smtClean="0">
                            <a:latin typeface="Cambria Math" panose="02040503050406030204" pitchFamily="18" charset="0"/>
                            <a:cs typeface="Arial" charset="0"/>
                          </a:rPr>
                        </m:ctrlPr>
                      </m:d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𝐺𝑆</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𝑇</m:t>
                            </m:r>
                          </m:sub>
                        </m:sSub>
                      </m:e>
                    </m:d>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oMath>
                </a14:m>
                <a:endParaRPr lang="en-US" dirty="0">
                  <a:ea typeface="Arial" charset="0"/>
                  <a:cs typeface="Arial" charset="0"/>
                </a:endParaRPr>
              </a:p>
              <a:p>
                <a:pPr marL="800100" lvl="1" indent="-342900" algn="l">
                  <a:spcBef>
                    <a:spcPts val="400"/>
                  </a:spcBef>
                  <a:buFont typeface="Arial" panose="020B0604020202020204" pitchFamily="34" charset="0"/>
                  <a:buChar char="•"/>
                </a:pPr>
                <a:r>
                  <a:rPr lang="en-US" dirty="0">
                    <a:ea typeface="Arial" charset="0"/>
                    <a:cs typeface="Arial" charset="0"/>
                  </a:rPr>
                  <a:t>Saturation: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𝐼</m:t>
                        </m:r>
                      </m:e>
                      <m:sub>
                        <m:r>
                          <a:rPr lang="en-US" i="1">
                            <a:latin typeface="Cambria Math" panose="02040503050406030204" pitchFamily="18" charset="0"/>
                            <a:cs typeface="Arial" charset="0"/>
                          </a:rPr>
                          <m:t>𝐷</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𝑘</m:t>
                    </m:r>
                    <m:d>
                      <m:dPr>
                        <m:ctrlPr>
                          <a:rPr lang="en-US" i="1">
                            <a:latin typeface="Cambria Math" panose="02040503050406030204" pitchFamily="18" charset="0"/>
                            <a:cs typeface="Arial" charset="0"/>
                          </a:rPr>
                        </m:ctrlPr>
                      </m:dPr>
                      <m:e>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𝑊</m:t>
                            </m:r>
                          </m:num>
                          <m:den>
                            <m:r>
                              <a:rPr lang="en-US" i="1">
                                <a:latin typeface="Cambria Math" panose="02040503050406030204" pitchFamily="18" charset="0"/>
                                <a:cs typeface="Arial" charset="0"/>
                              </a:rPr>
                              <m:t>𝐿</m:t>
                            </m:r>
                          </m:den>
                        </m:f>
                      </m:e>
                    </m:d>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𝐺𝑆</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𝑇</m:t>
                            </m:r>
                          </m:sub>
                        </m:sSub>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𝐷𝑆</m:t>
                        </m:r>
                      </m:sub>
                    </m:sSub>
                  </m:oMath>
                </a14:m>
                <a:endParaRPr lang="en-US" dirty="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12552" y="1914412"/>
                <a:ext cx="8046488" cy="4070025"/>
              </a:xfrm>
              <a:prstGeom prst="rect">
                <a:avLst/>
              </a:prstGeom>
              <a:blipFill>
                <a:blip r:embed="rId3"/>
                <a:stretch>
                  <a:fillRect l="-630" t="-1863"/>
                </a:stretch>
              </a:blipFill>
            </p:spPr>
            <p:txBody>
              <a:bodyPr/>
              <a:lstStyle/>
              <a:p>
                <a:r>
                  <a:rPr lang="en-US">
                    <a:noFill/>
                  </a:rPr>
                  <a:t> </a:t>
                </a:r>
              </a:p>
            </p:txBody>
          </p:sp>
        </mc:Fallback>
      </mc:AlternateContent>
      <p:grpSp>
        <p:nvGrpSpPr>
          <p:cNvPr id="135" name="Group 134">
            <a:extLst>
              <a:ext uri="{FF2B5EF4-FFF2-40B4-BE49-F238E27FC236}">
                <a16:creationId xmlns:a16="http://schemas.microsoft.com/office/drawing/2014/main" id="{CEDAFA9E-0A41-684B-88E3-E46692471E5A}"/>
              </a:ext>
            </a:extLst>
          </p:cNvPr>
          <p:cNvGrpSpPr/>
          <p:nvPr/>
        </p:nvGrpSpPr>
        <p:grpSpPr>
          <a:xfrm>
            <a:off x="10140654" y="2275834"/>
            <a:ext cx="1330910" cy="1354987"/>
            <a:chOff x="9916468" y="4620604"/>
            <a:chExt cx="1330910" cy="1354987"/>
          </a:xfrm>
        </p:grpSpPr>
        <p:sp>
          <p:nvSpPr>
            <p:cNvPr id="136" name="TextBox 135">
              <a:extLst>
                <a:ext uri="{FF2B5EF4-FFF2-40B4-BE49-F238E27FC236}">
                  <a16:creationId xmlns:a16="http://schemas.microsoft.com/office/drawing/2014/main" id="{1A5720A2-7299-2049-A517-5B0E3B97DCA7}"/>
                </a:ext>
              </a:extLst>
            </p:cNvPr>
            <p:cNvSpPr txBox="1"/>
            <p:nvPr/>
          </p:nvSpPr>
          <p:spPr>
            <a:xfrm>
              <a:off x="10893808" y="563667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37" name="TextBox 136">
              <a:extLst>
                <a:ext uri="{FF2B5EF4-FFF2-40B4-BE49-F238E27FC236}">
                  <a16:creationId xmlns:a16="http://schemas.microsoft.com/office/drawing/2014/main" id="{BA95F848-938C-0C42-97FD-7B4BD7674A50}"/>
                </a:ext>
              </a:extLst>
            </p:cNvPr>
            <p:cNvSpPr txBox="1"/>
            <p:nvPr/>
          </p:nvSpPr>
          <p:spPr>
            <a:xfrm>
              <a:off x="10866103" y="462060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8" name="Group 13">
              <a:extLst>
                <a:ext uri="{FF2B5EF4-FFF2-40B4-BE49-F238E27FC236}">
                  <a16:creationId xmlns:a16="http://schemas.microsoft.com/office/drawing/2014/main" id="{95F52FF2-342D-FA4F-8198-DC55DA835E98}"/>
                </a:ext>
              </a:extLst>
            </p:cNvPr>
            <p:cNvGrpSpPr>
              <a:grpSpLocks noChangeAspect="1"/>
            </p:cNvGrpSpPr>
            <p:nvPr/>
          </p:nvGrpSpPr>
          <p:grpSpPr bwMode="auto">
            <a:xfrm>
              <a:off x="10633425" y="5796441"/>
              <a:ext cx="245263" cy="174811"/>
              <a:chOff x="1344" y="2016"/>
              <a:chExt cx="336" cy="240"/>
            </a:xfrm>
          </p:grpSpPr>
          <p:sp>
            <p:nvSpPr>
              <p:cNvPr id="156" name="Oval 14">
                <a:extLst>
                  <a:ext uri="{FF2B5EF4-FFF2-40B4-BE49-F238E27FC236}">
                    <a16:creationId xmlns:a16="http://schemas.microsoft.com/office/drawing/2014/main" id="{22C1D566-20BB-934A-B831-5D56C7EF3A5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7" name="Rectangle 15">
                <a:extLst>
                  <a:ext uri="{FF2B5EF4-FFF2-40B4-BE49-F238E27FC236}">
                    <a16:creationId xmlns:a16="http://schemas.microsoft.com/office/drawing/2014/main" id="{E8A53FB8-038D-7347-B1F2-6D2066D4DB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9" name="TextBox 138">
              <a:extLst>
                <a:ext uri="{FF2B5EF4-FFF2-40B4-BE49-F238E27FC236}">
                  <a16:creationId xmlns:a16="http://schemas.microsoft.com/office/drawing/2014/main" id="{FE58F453-C2F0-2B43-890A-9DF3383839AB}"/>
                </a:ext>
              </a:extLst>
            </p:cNvPr>
            <p:cNvSpPr txBox="1"/>
            <p:nvPr/>
          </p:nvSpPr>
          <p:spPr>
            <a:xfrm>
              <a:off x="9916468" y="5053041"/>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G</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40" name="Group 139">
              <a:extLst>
                <a:ext uri="{FF2B5EF4-FFF2-40B4-BE49-F238E27FC236}">
                  <a16:creationId xmlns:a16="http://schemas.microsoft.com/office/drawing/2014/main" id="{7CC70989-F9CC-6D41-A3EC-8A03690082E2}"/>
                </a:ext>
              </a:extLst>
            </p:cNvPr>
            <p:cNvGrpSpPr/>
            <p:nvPr/>
          </p:nvGrpSpPr>
          <p:grpSpPr>
            <a:xfrm>
              <a:off x="10148976" y="4889558"/>
              <a:ext cx="715494" cy="966152"/>
              <a:chOff x="1155064" y="908720"/>
              <a:chExt cx="715494" cy="966152"/>
            </a:xfrm>
          </p:grpSpPr>
          <p:sp>
            <p:nvSpPr>
              <p:cNvPr id="147" name="Oval 146">
                <a:extLst>
                  <a:ext uri="{FF2B5EF4-FFF2-40B4-BE49-F238E27FC236}">
                    <a16:creationId xmlns:a16="http://schemas.microsoft.com/office/drawing/2014/main" id="{A59F9FA4-D226-2449-9EDD-0EB95075AF7E}"/>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48" name="Straight Arrow Connector 147">
                <a:extLst>
                  <a:ext uri="{FF2B5EF4-FFF2-40B4-BE49-F238E27FC236}">
                    <a16:creationId xmlns:a16="http://schemas.microsoft.com/office/drawing/2014/main" id="{43BF9C8B-BC8B-3F4E-BDFA-F0CD62C07378}"/>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E7E7FCF6-7124-FA4D-95F6-130E14C7CF8B}"/>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02AEDAF3-BBE0-3842-8633-F9554B57D385}"/>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C846643F-1318-FF42-B84C-08F4B0FD6652}"/>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D9A8BAC9-DC5E-3A46-9D25-D51A37DF5165}"/>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3" name="Straight Arrow Connector 152">
                <a:extLst>
                  <a:ext uri="{FF2B5EF4-FFF2-40B4-BE49-F238E27FC236}">
                    <a16:creationId xmlns:a16="http://schemas.microsoft.com/office/drawing/2014/main" id="{D0AF0BCB-F2A5-1849-880C-8B1FB0A64189}"/>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Arrow Connector 153">
                <a:extLst>
                  <a:ext uri="{FF2B5EF4-FFF2-40B4-BE49-F238E27FC236}">
                    <a16:creationId xmlns:a16="http://schemas.microsoft.com/office/drawing/2014/main" id="{ACDD5E61-0953-AF4C-9898-AEE3C489559F}"/>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783267FC-13D1-DD42-8E34-B22073EC1FEC}"/>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141" name="Group 13">
              <a:extLst>
                <a:ext uri="{FF2B5EF4-FFF2-40B4-BE49-F238E27FC236}">
                  <a16:creationId xmlns:a16="http://schemas.microsoft.com/office/drawing/2014/main" id="{2DB25127-1B88-BE45-8B25-AE9E9D0B3FA1}"/>
                </a:ext>
              </a:extLst>
            </p:cNvPr>
            <p:cNvGrpSpPr>
              <a:grpSpLocks noChangeAspect="1"/>
            </p:cNvGrpSpPr>
            <p:nvPr/>
          </p:nvGrpSpPr>
          <p:grpSpPr bwMode="auto">
            <a:xfrm>
              <a:off x="9956168" y="5461868"/>
              <a:ext cx="245263" cy="174811"/>
              <a:chOff x="1344" y="2016"/>
              <a:chExt cx="336" cy="240"/>
            </a:xfrm>
          </p:grpSpPr>
          <p:sp>
            <p:nvSpPr>
              <p:cNvPr id="145" name="Oval 14">
                <a:extLst>
                  <a:ext uri="{FF2B5EF4-FFF2-40B4-BE49-F238E27FC236}">
                    <a16:creationId xmlns:a16="http://schemas.microsoft.com/office/drawing/2014/main" id="{7F464B4A-9CBC-8645-BBFF-1E074DBA17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6" name="Rectangle 15">
                <a:extLst>
                  <a:ext uri="{FF2B5EF4-FFF2-40B4-BE49-F238E27FC236}">
                    <a16:creationId xmlns:a16="http://schemas.microsoft.com/office/drawing/2014/main" id="{457F18E4-B888-FC43-A257-B96BA03B33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42" name="Group 13">
              <a:extLst>
                <a:ext uri="{FF2B5EF4-FFF2-40B4-BE49-F238E27FC236}">
                  <a16:creationId xmlns:a16="http://schemas.microsoft.com/office/drawing/2014/main" id="{F863DFC2-63FF-6844-B354-B9C22B0F7738}"/>
                </a:ext>
              </a:extLst>
            </p:cNvPr>
            <p:cNvGrpSpPr>
              <a:grpSpLocks noChangeAspect="1"/>
            </p:cNvGrpSpPr>
            <p:nvPr/>
          </p:nvGrpSpPr>
          <p:grpSpPr bwMode="auto">
            <a:xfrm>
              <a:off x="10624764" y="4782128"/>
              <a:ext cx="245263" cy="174811"/>
              <a:chOff x="1344" y="2016"/>
              <a:chExt cx="336" cy="240"/>
            </a:xfrm>
          </p:grpSpPr>
          <p:sp>
            <p:nvSpPr>
              <p:cNvPr id="143" name="Oval 14">
                <a:extLst>
                  <a:ext uri="{FF2B5EF4-FFF2-40B4-BE49-F238E27FC236}">
                    <a16:creationId xmlns:a16="http://schemas.microsoft.com/office/drawing/2014/main" id="{937B7CF6-895E-454A-96B5-F6DFB0EC277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4" name="Rectangle 15">
                <a:extLst>
                  <a:ext uri="{FF2B5EF4-FFF2-40B4-BE49-F238E27FC236}">
                    <a16:creationId xmlns:a16="http://schemas.microsoft.com/office/drawing/2014/main" id="{337E49AE-E7AA-484F-9E0A-107876CCD5F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6" name="TextBox 5">
            <a:extLst>
              <a:ext uri="{FF2B5EF4-FFF2-40B4-BE49-F238E27FC236}">
                <a16:creationId xmlns:a16="http://schemas.microsoft.com/office/drawing/2014/main" id="{A351F790-09C1-494A-9530-D9B0F66B8CAB}"/>
              </a:ext>
            </a:extLst>
          </p:cNvPr>
          <p:cNvSpPr txBox="1"/>
          <p:nvPr/>
        </p:nvSpPr>
        <p:spPr>
          <a:xfrm>
            <a:off x="9982987" y="3780148"/>
            <a:ext cx="2083322" cy="338554"/>
          </a:xfrm>
          <a:prstGeom prst="rect">
            <a:avLst/>
          </a:prstGeom>
          <a:noFill/>
        </p:spPr>
        <p:txBody>
          <a:bodyPr wrap="square" rtlCol="0">
            <a:spAutoFit/>
          </a:bodyPr>
          <a:lstStyle/>
          <a:p>
            <a:r>
              <a:rPr lang="en-US" sz="1600" dirty="0"/>
              <a:t>N channel MOSFET</a:t>
            </a:r>
          </a:p>
        </p:txBody>
      </p:sp>
    </p:spTree>
    <p:extLst>
      <p:ext uri="{BB962C8B-B14F-4D97-AF65-F5344CB8AC3E}">
        <p14:creationId xmlns:p14="http://schemas.microsoft.com/office/powerpoint/2010/main" val="2903316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677991" y="4517424"/>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786009" y="1473342"/>
                <a:ext cx="7902397" cy="45274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For 2N7000,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𝑔</m:t>
                        </m:r>
                      </m:e>
                      <m:sub>
                        <m:r>
                          <a:rPr lang="en-US" b="0" i="1" smtClean="0">
                            <a:solidFill>
                              <a:srgbClr val="000000"/>
                            </a:solidFill>
                            <a:latin typeface="Cambria Math" panose="02040503050406030204" pitchFamily="18" charset="0"/>
                            <a:cs typeface="Calibri"/>
                            <a:sym typeface="Calibri"/>
                          </a:rPr>
                          <m:t>𝑚</m:t>
                        </m:r>
                      </m:sub>
                    </m:s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200</m:t>
                    </m:r>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786009" y="1473342"/>
                <a:ext cx="7902397" cy="4527431"/>
              </a:xfrm>
              <a:prstGeom prst="rect">
                <a:avLst/>
              </a:prstGeom>
              <a:blipFill>
                <a:blip r:embed="rId3"/>
                <a:stretch>
                  <a:fillRect l="-1284" t="-84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70269"/>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60</a:t>
            </a:fld>
            <a:endParaRPr lang="en-US" dirty="0">
              <a:solidFill>
                <a:schemeClr val="tx1"/>
              </a:solidFill>
            </a:endParaRPr>
          </a:p>
        </p:txBody>
      </p:sp>
      <p:grpSp>
        <p:nvGrpSpPr>
          <p:cNvPr id="5" name="Group 4">
            <a:extLst>
              <a:ext uri="{FF2B5EF4-FFF2-40B4-BE49-F238E27FC236}">
                <a16:creationId xmlns:a16="http://schemas.microsoft.com/office/drawing/2014/main" id="{E9EAB8A6-0392-0347-9863-A6EB38B1204E}"/>
              </a:ext>
            </a:extLst>
          </p:cNvPr>
          <p:cNvGrpSpPr/>
          <p:nvPr/>
        </p:nvGrpSpPr>
        <p:grpSpPr>
          <a:xfrm>
            <a:off x="503594" y="1847199"/>
            <a:ext cx="2389918" cy="3163601"/>
            <a:chOff x="649774" y="1473342"/>
            <a:chExt cx="2389918"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1448853" y="2783424"/>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1385620" y="342131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1385620" y="288283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1038473" y="341306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2418584" y="3685718"/>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864204" y="3137187"/>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1787945" y="2749810"/>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2004813" y="2123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2012768" y="36363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2403698" y="4103543"/>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1953416" y="4255943"/>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1325234" y="3939996"/>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2220936" y="2641189"/>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2220978" y="2302264"/>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1693157" y="3781659"/>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1076122" y="3588372"/>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1083558" y="2915586"/>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771323" y="2870978"/>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2217263" y="2967623"/>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2117003" y="3689013"/>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1465081" y="2138839"/>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1474117" y="2134416"/>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1771485" y="1897577"/>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2582653" y="286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1731445" y="18270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649774" y="33658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2097665" y="3284061"/>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1523835" y="1473342"/>
              <a:ext cx="505267" cy="369332"/>
            </a:xfrm>
            <a:prstGeom prst="rect">
              <a:avLst/>
            </a:prstGeom>
            <a:noFill/>
          </p:spPr>
          <p:txBody>
            <a:bodyPr wrap="none" rtlCol="0">
              <a:spAutoFit/>
            </a:bodyPr>
            <a:lstStyle/>
            <a:p>
              <a:r>
                <a:rPr lang="en-US" dirty="0"/>
                <a:t>V</a:t>
              </a:r>
              <a:r>
                <a:rPr lang="en-US" baseline="-25000" dirty="0"/>
                <a:t>DD</a:t>
              </a:r>
            </a:p>
          </p:txBody>
        </p:sp>
        <p:sp>
          <p:nvSpPr>
            <p:cNvPr id="75" name="Oval 74">
              <a:extLst>
                <a:ext uri="{FF2B5EF4-FFF2-40B4-BE49-F238E27FC236}">
                  <a16:creationId xmlns:a16="http://schemas.microsoft.com/office/drawing/2014/main" id="{A93998EA-1894-EB44-A5C0-CECCC626B579}"/>
                </a:ext>
              </a:extLst>
            </p:cNvPr>
            <p:cNvSpPr/>
            <p:nvPr/>
          </p:nvSpPr>
          <p:spPr>
            <a:xfrm>
              <a:off x="1425235" y="3366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E68923-5D32-F648-A2E1-A1E8ADA22BC1}"/>
                </a:ext>
              </a:extLst>
            </p:cNvPr>
            <p:cNvSpPr/>
            <p:nvPr/>
          </p:nvSpPr>
          <p:spPr>
            <a:xfrm>
              <a:off x="2055429" y="36380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85E19E2-260B-9345-8B81-164D865902DE}"/>
                </a:ext>
              </a:extLst>
            </p:cNvPr>
            <p:cNvSpPr/>
            <p:nvPr/>
          </p:nvSpPr>
          <p:spPr>
            <a:xfrm>
              <a:off x="2043072" y="2871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2694D-EDEF-754B-82DB-3DE82A75B8B0}"/>
                </a:ext>
              </a:extLst>
            </p:cNvPr>
            <p:cNvSpPr txBox="1"/>
            <p:nvPr/>
          </p:nvSpPr>
          <p:spPr>
            <a:xfrm>
              <a:off x="2604809" y="3672025"/>
              <a:ext cx="434883" cy="338554"/>
            </a:xfrm>
            <a:prstGeom prst="rect">
              <a:avLst/>
            </a:prstGeom>
            <a:noFill/>
          </p:spPr>
          <p:txBody>
            <a:bodyPr wrap="square" rtlCol="0">
              <a:spAutoFit/>
            </a:bodyPr>
            <a:lstStyle/>
            <a:p>
              <a:r>
                <a:rPr lang="en-US" sz="1600" dirty="0"/>
                <a:t>C</a:t>
              </a:r>
              <a:r>
                <a:rPr lang="en-US" sz="1600" baseline="-25000" dirty="0"/>
                <a:t>M</a:t>
              </a:r>
            </a:p>
          </p:txBody>
        </p:sp>
      </p:grpSp>
    </p:spTree>
    <p:extLst>
      <p:ext uri="{BB962C8B-B14F-4D97-AF65-F5344CB8AC3E}">
        <p14:creationId xmlns:p14="http://schemas.microsoft.com/office/powerpoint/2010/main" val="1117038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61</a:t>
            </a:fld>
            <a:endParaRPr lang="en-US" dirty="0">
              <a:solidFill>
                <a:schemeClr val="tx1"/>
              </a:solidFill>
            </a:endParaRPr>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360687" y="1644402"/>
                <a:ext cx="4587009"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360687" y="1644402"/>
                <a:ext cx="4587009" cy="2841930"/>
              </a:xfrm>
              <a:prstGeom prst="rect">
                <a:avLst/>
              </a:prstGeom>
              <a:blipFill>
                <a:blip r:embed="rId3"/>
                <a:stretch>
                  <a:fillRect l="-1657" t="-444"/>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126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85665" y="1556848"/>
                <a:ext cx="10620669"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collector resistor.</a:t>
                </a:r>
              </a:p>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collector resistance).  </a:t>
                </a:r>
                <a:r>
                  <a:rPr lang="en-US" sz="2000" b="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85665" y="1556848"/>
                <a:ext cx="10620669" cy="4959945"/>
              </a:xfrm>
              <a:prstGeom prst="rect">
                <a:avLst/>
              </a:prstGeom>
              <a:blipFill>
                <a:blip r:embed="rId3"/>
                <a:stretch>
                  <a:fillRect l="-835" t="-51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62</a:t>
            </a:fld>
            <a:endParaRPr lang="en-US" dirty="0">
              <a:solidFill>
                <a:schemeClr val="tx1"/>
              </a:solidFill>
            </a:endParaRPr>
          </a:p>
        </p:txBody>
      </p:sp>
    </p:spTree>
    <p:extLst>
      <p:ext uri="{BB962C8B-B14F-4D97-AF65-F5344CB8AC3E}">
        <p14:creationId xmlns:p14="http://schemas.microsoft.com/office/powerpoint/2010/main" val="33462496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Amplifier gain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006859" y="1674198"/>
                <a:ext cx="9139683" cy="41480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006859" y="1674198"/>
                <a:ext cx="9139683" cy="4148095"/>
              </a:xfrm>
              <a:prstGeom prst="rect">
                <a:avLst/>
              </a:prstGeom>
              <a:blipFill>
                <a:blip r:embed="rId3"/>
                <a:stretch>
                  <a:fillRect l="-1111" t="-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63</a:t>
            </a:fld>
            <a:endParaRPr lang="en-US" dirty="0">
              <a:solidFill>
                <a:schemeClr val="tx1"/>
              </a:solidFill>
            </a:endParaRPr>
          </a:p>
        </p:txBody>
      </p:sp>
      <p:grpSp>
        <p:nvGrpSpPr>
          <p:cNvPr id="5" name="Group 4">
            <a:extLst>
              <a:ext uri="{FF2B5EF4-FFF2-40B4-BE49-F238E27FC236}">
                <a16:creationId xmlns:a16="http://schemas.microsoft.com/office/drawing/2014/main" id="{7576A290-B15D-3142-8363-62EB8704C3F6}"/>
              </a:ext>
            </a:extLst>
          </p:cNvPr>
          <p:cNvGrpSpPr/>
          <p:nvPr/>
        </p:nvGrpSpPr>
        <p:grpSpPr>
          <a:xfrm>
            <a:off x="9532171" y="3216334"/>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i</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Tree>
    <p:extLst>
      <p:ext uri="{BB962C8B-B14F-4D97-AF65-F5344CB8AC3E}">
        <p14:creationId xmlns:p14="http://schemas.microsoft.com/office/powerpoint/2010/main" val="3220055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64</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EDE9ED-A75B-0646-BD26-FBD670F8B445}"/>
                  </a:ext>
                </a:extLst>
              </p:cNvPr>
              <p:cNvSpPr txBox="1"/>
              <p:nvPr/>
            </p:nvSpPr>
            <p:spPr>
              <a:xfrm>
                <a:off x="445819" y="1535001"/>
                <a:ext cx="9104212" cy="4488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temperature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xmlns="">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445819" y="1535001"/>
                <a:ext cx="9104212" cy="4488884"/>
              </a:xfrm>
              <a:prstGeom prst="rect">
                <a:avLst/>
              </a:prstGeom>
              <a:blipFill>
                <a:blip r:embed="rId3"/>
                <a:stretch>
                  <a:fillRect l="-1114" t="-563"/>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5597856" y="3495908"/>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0E48168E-558B-5344-AE6C-6A66CBC75607}"/>
              </a:ext>
            </a:extLst>
          </p:cNvPr>
          <p:cNvGrpSpPr/>
          <p:nvPr/>
        </p:nvGrpSpPr>
        <p:grpSpPr>
          <a:xfrm>
            <a:off x="10016469" y="480507"/>
            <a:ext cx="1861329" cy="3211135"/>
            <a:chOff x="9424148" y="200665"/>
            <a:chExt cx="1861329" cy="3211135"/>
          </a:xfrm>
        </p:grpSpPr>
        <p:grpSp>
          <p:nvGrpSpPr>
            <p:cNvPr id="32" name="Group 31">
              <a:extLst>
                <a:ext uri="{FF2B5EF4-FFF2-40B4-BE49-F238E27FC236}">
                  <a16:creationId xmlns:a16="http://schemas.microsoft.com/office/drawing/2014/main" id="{3DC0F9CB-4FAA-7544-9215-06292D23BB03}"/>
                </a:ext>
              </a:extLst>
            </p:cNvPr>
            <p:cNvGrpSpPr/>
            <p:nvPr/>
          </p:nvGrpSpPr>
          <p:grpSpPr>
            <a:xfrm>
              <a:off x="10329289" y="1350059"/>
              <a:ext cx="568036" cy="968432"/>
              <a:chOff x="7353993" y="2830482"/>
              <a:chExt cx="423170" cy="609600"/>
            </a:xfrm>
          </p:grpSpPr>
          <p:sp>
            <p:nvSpPr>
              <p:cNvPr id="85" name="Freeform 35">
                <a:extLst>
                  <a:ext uri="{FF2B5EF4-FFF2-40B4-BE49-F238E27FC236}">
                    <a16:creationId xmlns:a16="http://schemas.microsoft.com/office/drawing/2014/main" id="{B24516E0-2635-794A-9E31-4E6E6EA3FBF3}"/>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6" name="Freeform 38">
                <a:extLst>
                  <a:ext uri="{FF2B5EF4-FFF2-40B4-BE49-F238E27FC236}">
                    <a16:creationId xmlns:a16="http://schemas.microsoft.com/office/drawing/2014/main" id="{88EF2465-3751-7E48-863D-B0CE8A242445}"/>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87" name="Straight Connector 86">
                <a:extLst>
                  <a:ext uri="{FF2B5EF4-FFF2-40B4-BE49-F238E27FC236}">
                    <a16:creationId xmlns:a16="http://schemas.microsoft.com/office/drawing/2014/main" id="{025260B0-E9E6-034A-A0FB-648543818E55}"/>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05">
              <a:extLst>
                <a:ext uri="{FF2B5EF4-FFF2-40B4-BE49-F238E27FC236}">
                  <a16:creationId xmlns:a16="http://schemas.microsoft.com/office/drawing/2014/main" id="{744B0A2E-6F02-904C-8942-5666E14FC8E4}"/>
                </a:ext>
              </a:extLst>
            </p:cNvPr>
            <p:cNvGrpSpPr>
              <a:grpSpLocks/>
            </p:cNvGrpSpPr>
            <p:nvPr/>
          </p:nvGrpSpPr>
          <p:grpSpPr bwMode="auto">
            <a:xfrm rot="10800000">
              <a:off x="9775527" y="1815295"/>
              <a:ext cx="304800" cy="762000"/>
              <a:chOff x="3888" y="2400"/>
              <a:chExt cx="192" cy="480"/>
            </a:xfrm>
          </p:grpSpPr>
          <p:sp>
            <p:nvSpPr>
              <p:cNvPr id="80" name="Oval 40">
                <a:extLst>
                  <a:ext uri="{FF2B5EF4-FFF2-40B4-BE49-F238E27FC236}">
                    <a16:creationId xmlns:a16="http://schemas.microsoft.com/office/drawing/2014/main" id="{BFF5CA80-5428-EA49-A841-CE4168BBAD7B}"/>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1" name="Line 41">
                <a:extLst>
                  <a:ext uri="{FF2B5EF4-FFF2-40B4-BE49-F238E27FC236}">
                    <a16:creationId xmlns:a16="http://schemas.microsoft.com/office/drawing/2014/main" id="{9C8FD740-B7BE-6843-8616-9885256C19B4}"/>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2" name="Line 42">
                <a:extLst>
                  <a:ext uri="{FF2B5EF4-FFF2-40B4-BE49-F238E27FC236}">
                    <a16:creationId xmlns:a16="http://schemas.microsoft.com/office/drawing/2014/main" id="{29245371-3501-F94A-A4A5-C3649ECDCCA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3" name="Line 43">
                <a:extLst>
                  <a:ext uri="{FF2B5EF4-FFF2-40B4-BE49-F238E27FC236}">
                    <a16:creationId xmlns:a16="http://schemas.microsoft.com/office/drawing/2014/main" id="{1EC8E65A-CD07-AE40-AD80-CDC1531FE2A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84" name="Freeform 44">
                <a:extLst>
                  <a:ext uri="{FF2B5EF4-FFF2-40B4-BE49-F238E27FC236}">
                    <a16:creationId xmlns:a16="http://schemas.microsoft.com/office/drawing/2014/main" id="{EF949FDD-0C8D-8D4A-B426-AD3EABE1BFD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7" name="TextBox 36">
              <a:extLst>
                <a:ext uri="{FF2B5EF4-FFF2-40B4-BE49-F238E27FC236}">
                  <a16:creationId xmlns:a16="http://schemas.microsoft.com/office/drawing/2014/main" id="{981E0AA0-1BE1-AC4D-B708-B9B937D328F8}"/>
                </a:ext>
              </a:extLst>
            </p:cNvPr>
            <p:cNvSpPr txBox="1"/>
            <p:nvPr/>
          </p:nvSpPr>
          <p:spPr>
            <a:xfrm>
              <a:off x="9453522" y="2797137"/>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38" name="TextBox 37">
              <a:extLst>
                <a:ext uri="{FF2B5EF4-FFF2-40B4-BE49-F238E27FC236}">
                  <a16:creationId xmlns:a16="http://schemas.microsoft.com/office/drawing/2014/main" id="{D39CEB2D-F905-824C-8A0B-DF149FE6CE57}"/>
                </a:ext>
              </a:extLst>
            </p:cNvPr>
            <p:cNvSpPr txBox="1"/>
            <p:nvPr/>
          </p:nvSpPr>
          <p:spPr>
            <a:xfrm>
              <a:off x="9424148" y="1973950"/>
              <a:ext cx="351378" cy="369332"/>
            </a:xfrm>
            <a:prstGeom prst="rect">
              <a:avLst/>
            </a:prstGeom>
            <a:noFill/>
          </p:spPr>
          <p:txBody>
            <a:bodyPr wrap="none" rtlCol="0">
              <a:spAutoFit/>
            </a:bodyPr>
            <a:lstStyle/>
            <a:p>
              <a:r>
                <a:rPr lang="en-US" dirty="0"/>
                <a:t>V</a:t>
              </a:r>
              <a:r>
                <a:rPr lang="en-US" baseline="-25000" dirty="0"/>
                <a:t>i</a:t>
              </a:r>
            </a:p>
          </p:txBody>
        </p:sp>
        <p:sp>
          <p:nvSpPr>
            <p:cNvPr id="41" name="Oval 40">
              <a:extLst>
                <a:ext uri="{FF2B5EF4-FFF2-40B4-BE49-F238E27FC236}">
                  <a16:creationId xmlns:a16="http://schemas.microsoft.com/office/drawing/2014/main" id="{56C56773-ECBF-8145-81DC-65A10877A313}"/>
                </a:ext>
              </a:extLst>
            </p:cNvPr>
            <p:cNvSpPr/>
            <p:nvPr/>
          </p:nvSpPr>
          <p:spPr>
            <a:xfrm>
              <a:off x="10268796" y="1785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Oval 41">
              <a:extLst>
                <a:ext uri="{FF2B5EF4-FFF2-40B4-BE49-F238E27FC236}">
                  <a16:creationId xmlns:a16="http://schemas.microsoft.com/office/drawing/2014/main" id="{5041DF8E-6C95-454E-BDAA-34A940F3371B}"/>
                </a:ext>
              </a:extLst>
            </p:cNvPr>
            <p:cNvSpPr/>
            <p:nvPr/>
          </p:nvSpPr>
          <p:spPr>
            <a:xfrm>
              <a:off x="10850691" y="13425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073AAF4-0016-4D41-AEBF-E29BCFB83F02}"/>
                </a:ext>
              </a:extLst>
            </p:cNvPr>
            <p:cNvSpPr txBox="1"/>
            <p:nvPr/>
          </p:nvSpPr>
          <p:spPr>
            <a:xfrm>
              <a:off x="10171238" y="145312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44" name="TextBox 43">
              <a:extLst>
                <a:ext uri="{FF2B5EF4-FFF2-40B4-BE49-F238E27FC236}">
                  <a16:creationId xmlns:a16="http://schemas.microsoft.com/office/drawing/2014/main" id="{67FA4421-72EA-8B4B-9BF3-E3DFB25E45BC}"/>
                </a:ext>
              </a:extLst>
            </p:cNvPr>
            <p:cNvSpPr txBox="1"/>
            <p:nvPr/>
          </p:nvSpPr>
          <p:spPr>
            <a:xfrm>
              <a:off x="10718603" y="200665"/>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47" name="Freeform 12">
              <a:extLst>
                <a:ext uri="{FF2B5EF4-FFF2-40B4-BE49-F238E27FC236}">
                  <a16:creationId xmlns:a16="http://schemas.microsoft.com/office/drawing/2014/main" id="{A3EECB45-C8B6-514B-944E-C86C472F1622}"/>
                </a:ext>
              </a:extLst>
            </p:cNvPr>
            <p:cNvSpPr>
              <a:spLocks/>
            </p:cNvSpPr>
            <p:nvPr/>
          </p:nvSpPr>
          <p:spPr bwMode="auto">
            <a:xfrm flipH="1">
              <a:off x="10830806" y="665842"/>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Oval 48">
              <a:extLst>
                <a:ext uri="{FF2B5EF4-FFF2-40B4-BE49-F238E27FC236}">
                  <a16:creationId xmlns:a16="http://schemas.microsoft.com/office/drawing/2014/main" id="{A663DD02-7AC3-9542-9D3F-F63CBCFDCF3B}"/>
                </a:ext>
              </a:extLst>
            </p:cNvPr>
            <p:cNvSpPr/>
            <p:nvPr/>
          </p:nvSpPr>
          <p:spPr>
            <a:xfrm>
              <a:off x="10859850" y="572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0">
              <a:extLst>
                <a:ext uri="{FF2B5EF4-FFF2-40B4-BE49-F238E27FC236}">
                  <a16:creationId xmlns:a16="http://schemas.microsoft.com/office/drawing/2014/main" id="{8D6428AB-F9F3-B442-BFBD-F133623AAF5B}"/>
                </a:ext>
              </a:extLst>
            </p:cNvPr>
            <p:cNvGrpSpPr>
              <a:grpSpLocks/>
            </p:cNvGrpSpPr>
            <p:nvPr/>
          </p:nvGrpSpPr>
          <p:grpSpPr bwMode="auto">
            <a:xfrm>
              <a:off x="9856839" y="3107000"/>
              <a:ext cx="152400" cy="304800"/>
              <a:chOff x="3264" y="3072"/>
              <a:chExt cx="96" cy="192"/>
            </a:xfrm>
          </p:grpSpPr>
          <p:sp>
            <p:nvSpPr>
              <p:cNvPr id="89" name="Line 17">
                <a:extLst>
                  <a:ext uri="{FF2B5EF4-FFF2-40B4-BE49-F238E27FC236}">
                    <a16:creationId xmlns:a16="http://schemas.microsoft.com/office/drawing/2014/main" id="{9A05A7F9-58B6-684A-AF18-CC1CEF4E92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18">
                <a:extLst>
                  <a:ext uri="{FF2B5EF4-FFF2-40B4-BE49-F238E27FC236}">
                    <a16:creationId xmlns:a16="http://schemas.microsoft.com/office/drawing/2014/main" id="{C1194574-B47F-5E41-A37E-0388C7C7DF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1" name="Freeform 12">
              <a:extLst>
                <a:ext uri="{FF2B5EF4-FFF2-40B4-BE49-F238E27FC236}">
                  <a16:creationId xmlns:a16="http://schemas.microsoft.com/office/drawing/2014/main" id="{CAFD4093-9475-A245-989A-6F42902B03AE}"/>
                </a:ext>
              </a:extLst>
            </p:cNvPr>
            <p:cNvSpPr>
              <a:spLocks/>
            </p:cNvSpPr>
            <p:nvPr/>
          </p:nvSpPr>
          <p:spPr bwMode="auto">
            <a:xfrm flipH="1">
              <a:off x="9860303" y="242850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2" name="TextBox 91">
              <a:extLst>
                <a:ext uri="{FF2B5EF4-FFF2-40B4-BE49-F238E27FC236}">
                  <a16:creationId xmlns:a16="http://schemas.microsoft.com/office/drawing/2014/main" id="{0EF62EE1-2E5A-4B4B-B76A-84BB22F0DE78}"/>
                </a:ext>
              </a:extLst>
            </p:cNvPr>
            <p:cNvSpPr txBox="1"/>
            <p:nvPr/>
          </p:nvSpPr>
          <p:spPr>
            <a:xfrm>
              <a:off x="10915247" y="1237967"/>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93" name="Group 220">
              <a:extLst>
                <a:ext uri="{FF2B5EF4-FFF2-40B4-BE49-F238E27FC236}">
                  <a16:creationId xmlns:a16="http://schemas.microsoft.com/office/drawing/2014/main" id="{4E445A6B-70F2-3544-B039-82AE725DFF4A}"/>
                </a:ext>
              </a:extLst>
            </p:cNvPr>
            <p:cNvGrpSpPr>
              <a:grpSpLocks/>
            </p:cNvGrpSpPr>
            <p:nvPr/>
          </p:nvGrpSpPr>
          <p:grpSpPr bwMode="auto">
            <a:xfrm>
              <a:off x="10820404" y="2256017"/>
              <a:ext cx="152400" cy="335280"/>
              <a:chOff x="3264" y="3072"/>
              <a:chExt cx="96" cy="192"/>
            </a:xfrm>
          </p:grpSpPr>
          <p:sp>
            <p:nvSpPr>
              <p:cNvPr id="94" name="Line 17">
                <a:extLst>
                  <a:ext uri="{FF2B5EF4-FFF2-40B4-BE49-F238E27FC236}">
                    <a16:creationId xmlns:a16="http://schemas.microsoft.com/office/drawing/2014/main" id="{448E785C-661E-594B-A60B-DBE2A0CC588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Freeform 18">
                <a:extLst>
                  <a:ext uri="{FF2B5EF4-FFF2-40B4-BE49-F238E27FC236}">
                    <a16:creationId xmlns:a16="http://schemas.microsoft.com/office/drawing/2014/main" id="{8E675D71-A1E8-9E4C-9D16-30ECCC3FB2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6" name="Straight Connector 95">
              <a:extLst>
                <a:ext uri="{FF2B5EF4-FFF2-40B4-BE49-F238E27FC236}">
                  <a16:creationId xmlns:a16="http://schemas.microsoft.com/office/drawing/2014/main" id="{44AA2F2E-1EEC-5F47-8A2B-D62F6CF4BE1D}"/>
                </a:ext>
              </a:extLst>
            </p:cNvPr>
            <p:cNvCxnSpPr>
              <a:cxnSpLocks/>
            </p:cNvCxnSpPr>
            <p:nvPr/>
          </p:nvCxnSpPr>
          <p:spPr>
            <a:xfrm>
              <a:off x="9915693" y="1831505"/>
              <a:ext cx="401157"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D7E094E-F2EA-CE46-9E61-10777CFCCB94}"/>
                </a:ext>
              </a:extLst>
            </p:cNvPr>
            <p:cNvSpPr txBox="1"/>
            <p:nvPr/>
          </p:nvSpPr>
          <p:spPr>
            <a:xfrm>
              <a:off x="10477714" y="874172"/>
              <a:ext cx="309700" cy="369332"/>
            </a:xfrm>
            <a:prstGeom prst="rect">
              <a:avLst/>
            </a:prstGeom>
            <a:noFill/>
          </p:spPr>
          <p:txBody>
            <a:bodyPr wrap="none" rtlCol="0">
              <a:spAutoFit/>
            </a:bodyPr>
            <a:lstStyle/>
            <a:p>
              <a:r>
                <a:rPr lang="en-US" dirty="0"/>
                <a:t>R</a:t>
              </a:r>
              <a:endParaRPr lang="en-US" baseline="-25000" dirty="0"/>
            </a:p>
          </p:txBody>
        </p:sp>
      </p:grpSp>
      <p:grpSp>
        <p:nvGrpSpPr>
          <p:cNvPr id="4" name="Group 3">
            <a:extLst>
              <a:ext uri="{FF2B5EF4-FFF2-40B4-BE49-F238E27FC236}">
                <a16:creationId xmlns:a16="http://schemas.microsoft.com/office/drawing/2014/main" id="{5225BB8E-F6DF-1748-A98A-6ADBAD882D76}"/>
              </a:ext>
            </a:extLst>
          </p:cNvPr>
          <p:cNvGrpSpPr/>
          <p:nvPr/>
        </p:nvGrpSpPr>
        <p:grpSpPr>
          <a:xfrm>
            <a:off x="9411496" y="3785105"/>
            <a:ext cx="2412800" cy="2390632"/>
            <a:chOff x="9025077" y="2919282"/>
            <a:chExt cx="2412800" cy="2390632"/>
          </a:xfrm>
        </p:grpSpPr>
        <p:grpSp>
          <p:nvGrpSpPr>
            <p:cNvPr id="97" name="Group 96">
              <a:extLst>
                <a:ext uri="{FF2B5EF4-FFF2-40B4-BE49-F238E27FC236}">
                  <a16:creationId xmlns:a16="http://schemas.microsoft.com/office/drawing/2014/main" id="{D6F21ECA-0140-9A4F-86E7-2FF4FC579511}"/>
                </a:ext>
              </a:extLst>
            </p:cNvPr>
            <p:cNvGrpSpPr/>
            <p:nvPr/>
          </p:nvGrpSpPr>
          <p:grpSpPr>
            <a:xfrm>
              <a:off x="10481689" y="4068676"/>
              <a:ext cx="568036" cy="968432"/>
              <a:chOff x="7353993" y="2830482"/>
              <a:chExt cx="423170" cy="609600"/>
            </a:xfrm>
          </p:grpSpPr>
          <p:sp>
            <p:nvSpPr>
              <p:cNvPr id="98" name="Freeform 35">
                <a:extLst>
                  <a:ext uri="{FF2B5EF4-FFF2-40B4-BE49-F238E27FC236}">
                    <a16:creationId xmlns:a16="http://schemas.microsoft.com/office/drawing/2014/main" id="{86910BDE-FA02-044A-9A28-5CC1F8A2FD0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9" name="Freeform 38">
                <a:extLst>
                  <a:ext uri="{FF2B5EF4-FFF2-40B4-BE49-F238E27FC236}">
                    <a16:creationId xmlns:a16="http://schemas.microsoft.com/office/drawing/2014/main" id="{27A3DA89-4244-3E4D-9899-0C763CB5B9D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00" name="Straight Connector 99">
                <a:extLst>
                  <a:ext uri="{FF2B5EF4-FFF2-40B4-BE49-F238E27FC236}">
                    <a16:creationId xmlns:a16="http://schemas.microsoft.com/office/drawing/2014/main" id="{D475C4D2-07F3-7348-8F5C-C7BDCCE8528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205">
              <a:extLst>
                <a:ext uri="{FF2B5EF4-FFF2-40B4-BE49-F238E27FC236}">
                  <a16:creationId xmlns:a16="http://schemas.microsoft.com/office/drawing/2014/main" id="{D6DC35A6-DF1B-DC44-AFB8-E6381752B821}"/>
                </a:ext>
              </a:extLst>
            </p:cNvPr>
            <p:cNvGrpSpPr>
              <a:grpSpLocks/>
            </p:cNvGrpSpPr>
            <p:nvPr/>
          </p:nvGrpSpPr>
          <p:grpSpPr bwMode="auto">
            <a:xfrm rot="5400000">
              <a:off x="9448503" y="4176131"/>
              <a:ext cx="304800" cy="762000"/>
              <a:chOff x="3888" y="2400"/>
              <a:chExt cx="192" cy="480"/>
            </a:xfrm>
          </p:grpSpPr>
          <p:sp>
            <p:nvSpPr>
              <p:cNvPr id="102" name="Oval 40">
                <a:extLst>
                  <a:ext uri="{FF2B5EF4-FFF2-40B4-BE49-F238E27FC236}">
                    <a16:creationId xmlns:a16="http://schemas.microsoft.com/office/drawing/2014/main" id="{3E29A5D5-15E5-8E47-A716-DEBBD3E784A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03" name="Line 41">
                <a:extLst>
                  <a:ext uri="{FF2B5EF4-FFF2-40B4-BE49-F238E27FC236}">
                    <a16:creationId xmlns:a16="http://schemas.microsoft.com/office/drawing/2014/main" id="{7E928BE7-F3B3-9248-9F6A-B385AD43A19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4" name="Line 42">
                <a:extLst>
                  <a:ext uri="{FF2B5EF4-FFF2-40B4-BE49-F238E27FC236}">
                    <a16:creationId xmlns:a16="http://schemas.microsoft.com/office/drawing/2014/main" id="{B30CF8A5-1203-3346-AE06-43C93DE4C95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07" name="TextBox 106">
              <a:extLst>
                <a:ext uri="{FF2B5EF4-FFF2-40B4-BE49-F238E27FC236}">
                  <a16:creationId xmlns:a16="http://schemas.microsoft.com/office/drawing/2014/main" id="{EC8F1F88-2CE0-5D49-A3F8-29BB0A1E4FDF}"/>
                </a:ext>
              </a:extLst>
            </p:cNvPr>
            <p:cNvSpPr txBox="1"/>
            <p:nvPr/>
          </p:nvSpPr>
          <p:spPr>
            <a:xfrm>
              <a:off x="10071750" y="4722125"/>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108" name="TextBox 107">
              <a:extLst>
                <a:ext uri="{FF2B5EF4-FFF2-40B4-BE49-F238E27FC236}">
                  <a16:creationId xmlns:a16="http://schemas.microsoft.com/office/drawing/2014/main" id="{17156F8A-7F55-704B-9066-3681F40848F2}"/>
                </a:ext>
              </a:extLst>
            </p:cNvPr>
            <p:cNvSpPr txBox="1"/>
            <p:nvPr/>
          </p:nvSpPr>
          <p:spPr>
            <a:xfrm>
              <a:off x="9404018" y="4734310"/>
              <a:ext cx="394660" cy="369332"/>
            </a:xfrm>
            <a:prstGeom prst="rect">
              <a:avLst/>
            </a:prstGeom>
            <a:noFill/>
          </p:spPr>
          <p:txBody>
            <a:bodyPr wrap="none" rtlCol="0">
              <a:spAutoFit/>
            </a:bodyPr>
            <a:lstStyle/>
            <a:p>
              <a:r>
                <a:rPr lang="en-US" dirty="0"/>
                <a:t>V</a:t>
              </a:r>
              <a:r>
                <a:rPr lang="en-US" baseline="-25000" dirty="0"/>
                <a:t>0</a:t>
              </a:r>
            </a:p>
          </p:txBody>
        </p:sp>
        <p:sp>
          <p:nvSpPr>
            <p:cNvPr id="109" name="Oval 108">
              <a:extLst>
                <a:ext uri="{FF2B5EF4-FFF2-40B4-BE49-F238E27FC236}">
                  <a16:creationId xmlns:a16="http://schemas.microsoft.com/office/drawing/2014/main" id="{585939DF-01BD-6341-A1B6-BA281C411816}"/>
                </a:ext>
              </a:extLst>
            </p:cNvPr>
            <p:cNvSpPr/>
            <p:nvPr/>
          </p:nvSpPr>
          <p:spPr>
            <a:xfrm>
              <a:off x="10421196" y="45044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Oval 109">
              <a:extLst>
                <a:ext uri="{FF2B5EF4-FFF2-40B4-BE49-F238E27FC236}">
                  <a16:creationId xmlns:a16="http://schemas.microsoft.com/office/drawing/2014/main" id="{B6E944B0-1537-4347-9363-63A6115BF36D}"/>
                </a:ext>
              </a:extLst>
            </p:cNvPr>
            <p:cNvSpPr/>
            <p:nvPr/>
          </p:nvSpPr>
          <p:spPr>
            <a:xfrm>
              <a:off x="11003091" y="40611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TextBox 110">
              <a:extLst>
                <a:ext uri="{FF2B5EF4-FFF2-40B4-BE49-F238E27FC236}">
                  <a16:creationId xmlns:a16="http://schemas.microsoft.com/office/drawing/2014/main" id="{9A58E72F-D824-1F4C-B7C8-FF76EB4B0FD8}"/>
                </a:ext>
              </a:extLst>
            </p:cNvPr>
            <p:cNvSpPr txBox="1"/>
            <p:nvPr/>
          </p:nvSpPr>
          <p:spPr>
            <a:xfrm>
              <a:off x="10323638" y="4137232"/>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12" name="TextBox 111">
              <a:extLst>
                <a:ext uri="{FF2B5EF4-FFF2-40B4-BE49-F238E27FC236}">
                  <a16:creationId xmlns:a16="http://schemas.microsoft.com/office/drawing/2014/main" id="{F7B87BEF-B199-624F-9D63-034A10FD3C76}"/>
                </a:ext>
              </a:extLst>
            </p:cNvPr>
            <p:cNvSpPr txBox="1"/>
            <p:nvPr/>
          </p:nvSpPr>
          <p:spPr>
            <a:xfrm>
              <a:off x="10871003" y="2919282"/>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113" name="Freeform 12">
              <a:extLst>
                <a:ext uri="{FF2B5EF4-FFF2-40B4-BE49-F238E27FC236}">
                  <a16:creationId xmlns:a16="http://schemas.microsoft.com/office/drawing/2014/main" id="{EA0D46B6-792D-CD4F-AB7B-84CB0DBE5B7C}"/>
                </a:ext>
              </a:extLst>
            </p:cNvPr>
            <p:cNvSpPr>
              <a:spLocks/>
            </p:cNvSpPr>
            <p:nvPr/>
          </p:nvSpPr>
          <p:spPr bwMode="auto">
            <a:xfrm flipH="1">
              <a:off x="10983206" y="338445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Oval 113">
              <a:extLst>
                <a:ext uri="{FF2B5EF4-FFF2-40B4-BE49-F238E27FC236}">
                  <a16:creationId xmlns:a16="http://schemas.microsoft.com/office/drawing/2014/main" id="{C7DED040-6585-5F47-BC0B-DF091292A968}"/>
                </a:ext>
              </a:extLst>
            </p:cNvPr>
            <p:cNvSpPr/>
            <p:nvPr/>
          </p:nvSpPr>
          <p:spPr>
            <a:xfrm>
              <a:off x="11012250" y="3290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Freeform 12">
              <a:extLst>
                <a:ext uri="{FF2B5EF4-FFF2-40B4-BE49-F238E27FC236}">
                  <a16:creationId xmlns:a16="http://schemas.microsoft.com/office/drawing/2014/main" id="{A973EEB5-0246-0B4A-BAC5-37C7234DC83D}"/>
                </a:ext>
              </a:extLst>
            </p:cNvPr>
            <p:cNvSpPr>
              <a:spLocks/>
            </p:cNvSpPr>
            <p:nvPr/>
          </p:nvSpPr>
          <p:spPr bwMode="auto">
            <a:xfrm rot="5400000" flipH="1">
              <a:off x="10116220" y="4284480"/>
              <a:ext cx="148927" cy="5384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9" name="TextBox 118">
              <a:extLst>
                <a:ext uri="{FF2B5EF4-FFF2-40B4-BE49-F238E27FC236}">
                  <a16:creationId xmlns:a16="http://schemas.microsoft.com/office/drawing/2014/main" id="{72E4934E-0322-E94B-89A8-A8868224B02F}"/>
                </a:ext>
              </a:extLst>
            </p:cNvPr>
            <p:cNvSpPr txBox="1"/>
            <p:nvPr/>
          </p:nvSpPr>
          <p:spPr>
            <a:xfrm>
              <a:off x="11067647" y="3956584"/>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120" name="Group 220">
              <a:extLst>
                <a:ext uri="{FF2B5EF4-FFF2-40B4-BE49-F238E27FC236}">
                  <a16:creationId xmlns:a16="http://schemas.microsoft.com/office/drawing/2014/main" id="{A3012E0F-C039-CF4C-B074-9DD369182FAE}"/>
                </a:ext>
              </a:extLst>
            </p:cNvPr>
            <p:cNvGrpSpPr>
              <a:grpSpLocks/>
            </p:cNvGrpSpPr>
            <p:nvPr/>
          </p:nvGrpSpPr>
          <p:grpSpPr bwMode="auto">
            <a:xfrm>
              <a:off x="10972804" y="4974634"/>
              <a:ext cx="152400" cy="335280"/>
              <a:chOff x="3264" y="3072"/>
              <a:chExt cx="96" cy="192"/>
            </a:xfrm>
          </p:grpSpPr>
          <p:sp>
            <p:nvSpPr>
              <p:cNvPr id="121" name="Line 17">
                <a:extLst>
                  <a:ext uri="{FF2B5EF4-FFF2-40B4-BE49-F238E27FC236}">
                    <a16:creationId xmlns:a16="http://schemas.microsoft.com/office/drawing/2014/main" id="{03CA7C78-7F3F-E043-AC22-B0FED14016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Freeform 18">
                <a:extLst>
                  <a:ext uri="{FF2B5EF4-FFF2-40B4-BE49-F238E27FC236}">
                    <a16:creationId xmlns:a16="http://schemas.microsoft.com/office/drawing/2014/main" id="{E61741ED-CC30-5F45-956A-C37305B48E6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 name="TextBox 124">
              <a:extLst>
                <a:ext uri="{FF2B5EF4-FFF2-40B4-BE49-F238E27FC236}">
                  <a16:creationId xmlns:a16="http://schemas.microsoft.com/office/drawing/2014/main" id="{F9E4DEA1-DB5B-0148-B0F5-29D8BD5B1D26}"/>
                </a:ext>
              </a:extLst>
            </p:cNvPr>
            <p:cNvSpPr txBox="1"/>
            <p:nvPr/>
          </p:nvSpPr>
          <p:spPr>
            <a:xfrm>
              <a:off x="10630114" y="3563291"/>
              <a:ext cx="309700" cy="369332"/>
            </a:xfrm>
            <a:prstGeom prst="rect">
              <a:avLst/>
            </a:prstGeom>
            <a:noFill/>
          </p:spPr>
          <p:txBody>
            <a:bodyPr wrap="none" rtlCol="0">
              <a:spAutoFit/>
            </a:bodyPr>
            <a:lstStyle/>
            <a:p>
              <a:r>
                <a:rPr lang="en-US" dirty="0"/>
                <a:t>R</a:t>
              </a:r>
              <a:endParaRPr lang="en-US" baseline="-25000" dirty="0"/>
            </a:p>
          </p:txBody>
        </p:sp>
        <p:sp>
          <p:nvSpPr>
            <p:cNvPr id="126" name="Oval 125">
              <a:extLst>
                <a:ext uri="{FF2B5EF4-FFF2-40B4-BE49-F238E27FC236}">
                  <a16:creationId xmlns:a16="http://schemas.microsoft.com/office/drawing/2014/main" id="{A32F6863-B24D-3A46-9DDB-AEA29C5E0190}"/>
                </a:ext>
              </a:extLst>
            </p:cNvPr>
            <p:cNvSpPr/>
            <p:nvPr/>
          </p:nvSpPr>
          <p:spPr>
            <a:xfrm>
              <a:off x="9197829" y="45128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5FB05AF7-76AB-2949-9B40-23C59E309145}"/>
                </a:ext>
              </a:extLst>
            </p:cNvPr>
            <p:cNvSpPr txBox="1"/>
            <p:nvPr/>
          </p:nvSpPr>
          <p:spPr>
            <a:xfrm>
              <a:off x="9025077" y="4182614"/>
              <a:ext cx="476412" cy="369332"/>
            </a:xfrm>
            <a:prstGeom prst="rect">
              <a:avLst/>
            </a:prstGeom>
            <a:noFill/>
          </p:spPr>
          <p:txBody>
            <a:bodyPr wrap="none" rtlCol="0">
              <a:spAutoFit/>
            </a:bodyPr>
            <a:lstStyle/>
            <a:p>
              <a:r>
                <a:rPr lang="en-US" dirty="0" err="1"/>
                <a:t>V</a:t>
              </a:r>
              <a:r>
                <a:rPr lang="en-US" baseline="-25000" dirty="0" err="1"/>
                <a:t>bb</a:t>
              </a:r>
              <a:endParaRPr lang="en-US" baseline="-25000" dirty="0"/>
            </a:p>
          </p:txBody>
        </p:sp>
      </p:grpSp>
    </p:spTree>
    <p:extLst>
      <p:ext uri="{BB962C8B-B14F-4D97-AF65-F5344CB8AC3E}">
        <p14:creationId xmlns:p14="http://schemas.microsoft.com/office/powerpoint/2010/main" val="305181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4705" y="1478870"/>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dirty="0">
                    <a:solidFill>
                      <a:srgbClr val="000000"/>
                    </a:solidFill>
                    <a:latin typeface="Calibri"/>
                    <a:cs typeface="Calibri"/>
                    <a:sym typeface="Calibri"/>
                  </a:rPr>
                  <a:t>T</a:t>
                </a:r>
                <a:r>
                  <a:rPr lang="en-US" b="0" dirty="0">
                    <a:solidFill>
                      <a:srgbClr val="000000"/>
                    </a:solidFill>
                    <a:latin typeface="Calibri"/>
                    <a:cs typeface="Calibri"/>
                    <a:sym typeface="Calibri"/>
                  </a:rPr>
                  <a:t>he gain is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4705" y="1478870"/>
                <a:ext cx="8882631" cy="5205267"/>
              </a:xfrm>
              <a:prstGeom prst="rect">
                <a:avLst/>
              </a:prstGeom>
              <a:blipFill>
                <a:blip r:embed="rId3"/>
                <a:stretch>
                  <a:fillRect l="-1000" t="-48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65</a:t>
            </a:fld>
            <a:endParaRPr lang="en-US" dirty="0">
              <a:solidFill>
                <a:schemeClr val="tx1"/>
              </a:solidFill>
            </a:endParaRPr>
          </a:p>
        </p:txBody>
      </p:sp>
      <p:sp>
        <p:nvSpPr>
          <p:cNvPr id="123" name="TextBox 122">
            <a:extLst>
              <a:ext uri="{FF2B5EF4-FFF2-40B4-BE49-F238E27FC236}">
                <a16:creationId xmlns:a16="http://schemas.microsoft.com/office/drawing/2014/main" id="{19E6E774-FBF9-4045-ACB7-A0EE316AE953}"/>
              </a:ext>
            </a:extLst>
          </p:cNvPr>
          <p:cNvSpPr txBox="1"/>
          <p:nvPr/>
        </p:nvSpPr>
        <p:spPr>
          <a:xfrm>
            <a:off x="9877103" y="902527"/>
            <a:ext cx="474366" cy="369332"/>
          </a:xfrm>
          <a:prstGeom prst="rect">
            <a:avLst/>
          </a:prstGeom>
          <a:noFill/>
        </p:spPr>
        <p:txBody>
          <a:bodyPr wrap="square" rtlCol="0">
            <a:spAutoFit/>
          </a:bodyPr>
          <a:lstStyle/>
          <a:p>
            <a:r>
              <a:rPr lang="en-US" dirty="0"/>
              <a:t>A</a:t>
            </a:r>
          </a:p>
        </p:txBody>
      </p:sp>
      <p:grpSp>
        <p:nvGrpSpPr>
          <p:cNvPr id="9" name="Group 8">
            <a:extLst>
              <a:ext uri="{FF2B5EF4-FFF2-40B4-BE49-F238E27FC236}">
                <a16:creationId xmlns:a16="http://schemas.microsoft.com/office/drawing/2014/main" id="{8D00CA08-FABE-DA46-88A6-837ABAD580DC}"/>
              </a:ext>
            </a:extLst>
          </p:cNvPr>
          <p:cNvGrpSpPr/>
          <p:nvPr/>
        </p:nvGrpSpPr>
        <p:grpSpPr>
          <a:xfrm>
            <a:off x="9460733" y="3716164"/>
            <a:ext cx="2290029" cy="2623878"/>
            <a:chOff x="9659205" y="3807404"/>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10539198" y="4224890"/>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10426559" y="5112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9669878" y="5363270"/>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10979033" y="380740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10932288" y="416199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10875471" y="545734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10757854" y="5384458"/>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11022964" y="5427643"/>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11009543" y="5456487"/>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9749040" y="5499484"/>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9800391" y="5351324"/>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9843520" y="4935612"/>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10313971" y="5525333"/>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10585592" y="473178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10585592" y="4731785"/>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10875678" y="422689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11522288" y="4222545"/>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10818847" y="575961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11504035" y="4772296"/>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10807349" y="6126482"/>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11442074" y="4104878"/>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9659205" y="5506026"/>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11431400" y="3842687"/>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10901041" y="5841301"/>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11171008" y="4360842"/>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sp>
        <p:nvSpPr>
          <p:cNvPr id="169" name="TextBox 168">
            <a:extLst>
              <a:ext uri="{FF2B5EF4-FFF2-40B4-BE49-F238E27FC236}">
                <a16:creationId xmlns:a16="http://schemas.microsoft.com/office/drawing/2014/main" id="{9BDE6ED3-C78F-524F-8205-991AB2802BA0}"/>
              </a:ext>
            </a:extLst>
          </p:cNvPr>
          <p:cNvSpPr txBox="1"/>
          <p:nvPr/>
        </p:nvSpPr>
        <p:spPr>
          <a:xfrm>
            <a:off x="9870754" y="4002708"/>
            <a:ext cx="474366" cy="369332"/>
          </a:xfrm>
          <a:prstGeom prst="rect">
            <a:avLst/>
          </a:prstGeom>
          <a:noFill/>
        </p:spPr>
        <p:txBody>
          <a:bodyPr wrap="square" rtlCol="0">
            <a:spAutoFit/>
          </a:bodyPr>
          <a:lstStyle/>
          <a:p>
            <a:r>
              <a:rPr lang="en-US" dirty="0"/>
              <a:t>B</a:t>
            </a:r>
          </a:p>
        </p:txBody>
      </p:sp>
      <p:grpSp>
        <p:nvGrpSpPr>
          <p:cNvPr id="17" name="Group 16">
            <a:extLst>
              <a:ext uri="{FF2B5EF4-FFF2-40B4-BE49-F238E27FC236}">
                <a16:creationId xmlns:a16="http://schemas.microsoft.com/office/drawing/2014/main" id="{B86294DA-6057-AE41-B59F-39692B627DF8}"/>
              </a:ext>
            </a:extLst>
          </p:cNvPr>
          <p:cNvGrpSpPr/>
          <p:nvPr/>
        </p:nvGrpSpPr>
        <p:grpSpPr>
          <a:xfrm>
            <a:off x="9680383" y="317822"/>
            <a:ext cx="2097305" cy="3199219"/>
            <a:chOff x="9678233" y="71784"/>
            <a:chExt cx="2097305" cy="3199219"/>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485354" y="1655135"/>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799032" y="53478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926567" y="138326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975582" y="697082"/>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rot="5400000">
              <a:off x="10314271" y="996082"/>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728640" y="2890003"/>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792702" y="22002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0069382" y="940187"/>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319375" y="2429044"/>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831946" y="40971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723034" y="71784"/>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678233" y="2126108"/>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847620" y="13257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814015" y="190377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533966" y="1329828"/>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822194" y="2178417"/>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a:cxnSpLocks/>
            </p:cNvCxnSpPr>
            <p:nvPr/>
          </p:nvCxnSpPr>
          <p:spPr>
            <a:xfrm flipH="1">
              <a:off x="9867213" y="1379017"/>
              <a:ext cx="450793" cy="0"/>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01B4218C-21DC-5543-AA36-4277043E2A5D}"/>
                </a:ext>
              </a:extLst>
            </p:cNvPr>
            <p:cNvSpPr txBox="1"/>
            <p:nvPr/>
          </p:nvSpPr>
          <p:spPr>
            <a:xfrm>
              <a:off x="10441079" y="587880"/>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708900" y="587880"/>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10149087" y="155754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10076996" y="2082548"/>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10052514" y="2129867"/>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10059569" y="1485658"/>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408618" y="1405617"/>
              <a:ext cx="366920" cy="369332"/>
            </a:xfrm>
            <a:prstGeom prst="rect">
              <a:avLst/>
            </a:prstGeom>
            <a:noFill/>
          </p:spPr>
          <p:txBody>
            <a:bodyPr wrap="square" rtlCol="0">
              <a:spAutoFit/>
            </a:bodyPr>
            <a:lstStyle/>
            <a:p>
              <a:r>
                <a:rPr lang="en-US" dirty="0"/>
                <a:t>V</a:t>
              </a:r>
              <a:endParaRPr lang="en-US" baseline="-25000" dirty="0"/>
            </a:p>
          </p:txBody>
        </p:sp>
        <p:cxnSp>
          <p:nvCxnSpPr>
            <p:cNvPr id="92" name="Straight Connector 91">
              <a:extLst>
                <a:ext uri="{FF2B5EF4-FFF2-40B4-BE49-F238E27FC236}">
                  <a16:creationId xmlns:a16="http://schemas.microsoft.com/office/drawing/2014/main" id="{D1A64C06-4855-544B-A840-90AA2C9E33CD}"/>
                </a:ext>
              </a:extLst>
            </p:cNvPr>
            <p:cNvCxnSpPr>
              <a:cxnSpLocks/>
            </p:cNvCxnSpPr>
            <p:nvPr/>
          </p:nvCxnSpPr>
          <p:spPr>
            <a:xfrm flipV="1">
              <a:off x="9875069" y="1357167"/>
              <a:ext cx="7142" cy="577684"/>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26F1370-6376-E446-B124-E419936E96FA}"/>
                </a:ext>
              </a:extLst>
            </p:cNvPr>
            <p:cNvCxnSpPr>
              <a:cxnSpLocks/>
            </p:cNvCxnSpPr>
            <p:nvPr/>
          </p:nvCxnSpPr>
          <p:spPr>
            <a:xfrm flipV="1">
              <a:off x="10885786" y="1381183"/>
              <a:ext cx="1272" cy="33317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599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5015" y="1271752"/>
                <a:ext cx="9107569" cy="53667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and it arises from a capacitance,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between the collector and emitter.</a:t>
                </a:r>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oMath>
                </a14:m>
                <a:r>
                  <a:rPr lang="en-US" b="0" dirty="0">
                    <a:solidFill>
                      <a:srgbClr val="000000"/>
                    </a:solidFill>
                    <a:latin typeface="Calibri"/>
                    <a:cs typeface="Calibri"/>
                    <a:sym typeface="Calibri"/>
                  </a:rPr>
                  <a:t> is the maximum current between base and emitter in the equivalent circuit on the right.</a:t>
                </a:r>
              </a:p>
              <a:p>
                <a:pPr defTabSz="457200" hangingPunct="0"/>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a:t>
                </a:r>
                <a:r>
                  <a:rPr lang="en-US" b="0" dirty="0" err="1">
                    <a:solidFill>
                      <a:srgbClr val="000000"/>
                    </a:solidFill>
                    <a:cs typeface="Calibri"/>
                    <a:sym typeface="Calibri"/>
                  </a:rPr>
                  <a:t>resistanc.e</a:t>
                </a:r>
                <a:r>
                  <a:rPr lang="en-US" b="0" dirty="0">
                    <a:solidFill>
                      <a:srgbClr val="000000"/>
                    </a:solidFill>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5015" y="1271752"/>
                <a:ext cx="9107569" cy="5366731"/>
              </a:xfrm>
              <a:prstGeom prst="rect">
                <a:avLst/>
              </a:prstGeom>
              <a:blipFill>
                <a:blip r:embed="rId3"/>
                <a:stretch>
                  <a:fillRect l="-975" t="-709" r="-111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66</a:t>
            </a:fld>
            <a:endParaRPr lang="en-US" dirty="0">
              <a:solidFill>
                <a:schemeClr val="tx1"/>
              </a:solidFill>
            </a:endParaRPr>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489391"/>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678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87725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38611"/>
            <a:ext cx="11529391" cy="769441"/>
          </a:xfrm>
          <a:prstGeom prst="rect">
            <a:avLst/>
          </a:prstGeom>
          <a:noFill/>
        </p:spPr>
        <p:txBody>
          <a:bodyPr wrap="square" rtlCol="0">
            <a:spAutoFit/>
          </a:bodyPr>
          <a:lstStyle/>
          <a:p>
            <a:pPr algn="ctr"/>
            <a:r>
              <a:rPr lang="en-US" sz="4400" dirty="0">
                <a:latin typeface="+mj-lt"/>
              </a:rPr>
              <a:t>More on emitter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84933" y="1801581"/>
                <a:ext cx="9064982"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84933" y="1801581"/>
                <a:ext cx="9064982" cy="3368915"/>
              </a:xfrm>
              <a:prstGeom prst="rect">
                <a:avLst/>
              </a:prstGeom>
              <a:blipFill>
                <a:blip r:embed="rId3"/>
                <a:stretch>
                  <a:fillRect l="-11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67</a:t>
            </a:fld>
            <a:endParaRPr lang="en-US" dirty="0">
              <a:solidFill>
                <a:schemeClr val="tx1"/>
              </a:solidFill>
            </a:endParaRPr>
          </a:p>
        </p:txBody>
      </p:sp>
      <p:grpSp>
        <p:nvGrpSpPr>
          <p:cNvPr id="2" name="Group 1">
            <a:extLst>
              <a:ext uri="{FF2B5EF4-FFF2-40B4-BE49-F238E27FC236}">
                <a16:creationId xmlns:a16="http://schemas.microsoft.com/office/drawing/2014/main" id="{54EDF778-A246-4647-8A9A-FBC842B7D835}"/>
              </a:ext>
            </a:extLst>
          </p:cNvPr>
          <p:cNvGrpSpPr/>
          <p:nvPr/>
        </p:nvGrpSpPr>
        <p:grpSpPr>
          <a:xfrm>
            <a:off x="9940280" y="2128731"/>
            <a:ext cx="1666787" cy="1954334"/>
            <a:chOff x="9940280" y="2128731"/>
            <a:chExt cx="1666787" cy="1954334"/>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10742147" y="2581351"/>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TextBox 64">
              <a:extLst>
                <a:ext uri="{FF2B5EF4-FFF2-40B4-BE49-F238E27FC236}">
                  <a16:creationId xmlns:a16="http://schemas.microsoft.com/office/drawing/2014/main" id="{42477E46-0939-794F-A237-A61D3F172A99}"/>
                </a:ext>
              </a:extLst>
            </p:cNvPr>
            <p:cNvSpPr txBox="1"/>
            <p:nvPr/>
          </p:nvSpPr>
          <p:spPr>
            <a:xfrm>
              <a:off x="11206562" y="3338659"/>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1053575" y="31264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3" name="Oval 72">
              <a:extLst>
                <a:ext uri="{FF2B5EF4-FFF2-40B4-BE49-F238E27FC236}">
                  <a16:creationId xmlns:a16="http://schemas.microsoft.com/office/drawing/2014/main" id="{8F5558E4-7848-9E4F-90A3-52C5F19F6DE3}"/>
                </a:ext>
              </a:extLst>
            </p:cNvPr>
            <p:cNvSpPr/>
            <p:nvPr/>
          </p:nvSpPr>
          <p:spPr>
            <a:xfrm>
              <a:off x="11085955" y="31228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10377796" y="3009880"/>
              <a:ext cx="404595" cy="338554"/>
            </a:xfrm>
            <a:prstGeom prst="rect">
              <a:avLst/>
            </a:prstGeom>
            <a:noFill/>
          </p:spPr>
          <p:txBody>
            <a:bodyPr wrap="square" rtlCol="0">
              <a:spAutoFit/>
            </a:bodyPr>
            <a:lstStyle/>
            <a:p>
              <a:r>
                <a:rPr lang="en-US" sz="1600" dirty="0"/>
                <a:t>R</a:t>
              </a:r>
              <a:r>
                <a:rPr lang="en-US" sz="1600" baseline="-25000" dirty="0"/>
                <a:t>s</a:t>
              </a:r>
              <a:r>
                <a:rPr lang="en-US" sz="1600" baseline="30000" dirty="0"/>
                <a:t>’</a:t>
              </a:r>
              <a:endParaRPr lang="en-US" sz="1200" baseline="30000" dirty="0"/>
            </a:p>
          </p:txBody>
        </p:sp>
        <p:sp>
          <p:nvSpPr>
            <p:cNvPr id="75" name="Oval 74">
              <a:extLst>
                <a:ext uri="{FF2B5EF4-FFF2-40B4-BE49-F238E27FC236}">
                  <a16:creationId xmlns:a16="http://schemas.microsoft.com/office/drawing/2014/main" id="{6BAE00D1-3D6F-3740-BBFF-46B34DE36CB0}"/>
                </a:ext>
              </a:extLst>
            </p:cNvPr>
            <p:cNvSpPr/>
            <p:nvPr/>
          </p:nvSpPr>
          <p:spPr>
            <a:xfrm>
              <a:off x="11090350" y="246990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0B3E01A9-0CD8-2B44-83BB-1AE945FD6A87}"/>
                </a:ext>
              </a:extLst>
            </p:cNvPr>
            <p:cNvSpPr txBox="1"/>
            <p:nvPr/>
          </p:nvSpPr>
          <p:spPr>
            <a:xfrm>
              <a:off x="10985508" y="2128731"/>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80" name="Oval 79">
              <a:extLst>
                <a:ext uri="{FF2B5EF4-FFF2-40B4-BE49-F238E27FC236}">
                  <a16:creationId xmlns:a16="http://schemas.microsoft.com/office/drawing/2014/main" id="{9496657C-35D9-544E-A1EC-36373145B267}"/>
                </a:ext>
              </a:extLst>
            </p:cNvPr>
            <p:cNvSpPr/>
            <p:nvPr/>
          </p:nvSpPr>
          <p:spPr>
            <a:xfrm>
              <a:off x="10036107" y="281461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rot="5400000" flipH="1">
              <a:off x="10370308" y="251446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1067626" y="3778265"/>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1204495" y="2960427"/>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940280" y="2471098"/>
              <a:ext cx="366920" cy="338554"/>
            </a:xfrm>
            <a:prstGeom prst="rect">
              <a:avLst/>
            </a:prstGeom>
            <a:noFill/>
          </p:spPr>
          <p:txBody>
            <a:bodyPr wrap="square" rtlCol="0">
              <a:spAutoFit/>
            </a:bodyPr>
            <a:lstStyle/>
            <a:p>
              <a:r>
                <a:rPr lang="en-US" sz="1600" dirty="0"/>
                <a:t>V</a:t>
              </a:r>
              <a:r>
                <a:rPr lang="en-US" sz="1600" baseline="-25000" dirty="0"/>
                <a:t>i</a:t>
              </a:r>
            </a:p>
          </p:txBody>
        </p:sp>
      </p:grpSp>
      <p:sp>
        <p:nvSpPr>
          <p:cNvPr id="37" name="Oval 36">
            <a:extLst>
              <a:ext uri="{FF2B5EF4-FFF2-40B4-BE49-F238E27FC236}">
                <a16:creationId xmlns:a16="http://schemas.microsoft.com/office/drawing/2014/main" id="{4481D64B-C3B1-D34E-9359-E2E3164574EE}"/>
              </a:ext>
            </a:extLst>
          </p:cNvPr>
          <p:cNvSpPr/>
          <p:nvPr/>
        </p:nvSpPr>
        <p:spPr>
          <a:xfrm>
            <a:off x="10732207" y="281873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A5350276-1F87-F34D-B75F-AEBA3D9ED2E8}"/>
              </a:ext>
            </a:extLst>
          </p:cNvPr>
          <p:cNvSpPr txBox="1"/>
          <p:nvPr/>
        </p:nvSpPr>
        <p:spPr>
          <a:xfrm>
            <a:off x="10587169" y="2462860"/>
            <a:ext cx="477916"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spTree>
    <p:extLst>
      <p:ext uri="{BB962C8B-B14F-4D97-AF65-F5344CB8AC3E}">
        <p14:creationId xmlns:p14="http://schemas.microsoft.com/office/powerpoint/2010/main" val="2018461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JFET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84893" y="1642209"/>
                <a:ext cx="8724900"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84893" y="1642209"/>
                <a:ext cx="8724900" cy="4959945"/>
              </a:xfrm>
              <a:prstGeom prst="rect">
                <a:avLst/>
              </a:prstGeom>
              <a:blipFill>
                <a:blip r:embed="rId3"/>
                <a:stretch>
                  <a:fillRect l="-1017" t="-2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68</a:t>
            </a:fld>
            <a:endParaRPr lang="en-US" dirty="0">
              <a:solidFill>
                <a:schemeClr val="tx1"/>
              </a:solidFill>
            </a:endParaRPr>
          </a:p>
        </p:txBody>
      </p:sp>
      <p:grpSp>
        <p:nvGrpSpPr>
          <p:cNvPr id="6" name="Group 5">
            <a:extLst>
              <a:ext uri="{FF2B5EF4-FFF2-40B4-BE49-F238E27FC236}">
                <a16:creationId xmlns:a16="http://schemas.microsoft.com/office/drawing/2014/main" id="{0705F6A9-CED6-DF4D-A208-0CC15F0A222C}"/>
              </a:ext>
            </a:extLst>
          </p:cNvPr>
          <p:cNvGrpSpPr/>
          <p:nvPr/>
        </p:nvGrpSpPr>
        <p:grpSpPr>
          <a:xfrm>
            <a:off x="9827226" y="2447763"/>
            <a:ext cx="1557181" cy="2306326"/>
            <a:chOff x="10107442" y="2447763"/>
            <a:chExt cx="1557181" cy="2306326"/>
          </a:xfrm>
        </p:grpSpPr>
        <p:grpSp>
          <p:nvGrpSpPr>
            <p:cNvPr id="7" name="Group 204">
              <a:extLst>
                <a:ext uri="{FF2B5EF4-FFF2-40B4-BE49-F238E27FC236}">
                  <a16:creationId xmlns:a16="http://schemas.microsoft.com/office/drawing/2014/main" id="{87466627-9475-AF44-BDA7-5B0F3C9964BD}"/>
                </a:ext>
              </a:extLst>
            </p:cNvPr>
            <p:cNvGrpSpPr>
              <a:grpSpLocks/>
            </p:cNvGrpSpPr>
            <p:nvPr/>
          </p:nvGrpSpPr>
          <p:grpSpPr bwMode="auto">
            <a:xfrm>
              <a:off x="10754143" y="2461401"/>
              <a:ext cx="675743" cy="1408043"/>
              <a:chOff x="3552" y="2400"/>
              <a:chExt cx="192" cy="480"/>
            </a:xfrm>
          </p:grpSpPr>
          <p:sp>
            <p:nvSpPr>
              <p:cNvPr id="26" name="Line 52">
                <a:extLst>
                  <a:ext uri="{FF2B5EF4-FFF2-40B4-BE49-F238E27FC236}">
                    <a16:creationId xmlns:a16="http://schemas.microsoft.com/office/drawing/2014/main" id="{28C3C181-6D81-E541-B16D-3CD3DABB08B0}"/>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53">
                <a:extLst>
                  <a:ext uri="{FF2B5EF4-FFF2-40B4-BE49-F238E27FC236}">
                    <a16:creationId xmlns:a16="http://schemas.microsoft.com/office/drawing/2014/main" id="{111F7052-8A7E-4D4A-B603-3E7FB3E24899}"/>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57">
                <a:extLst>
                  <a:ext uri="{FF2B5EF4-FFF2-40B4-BE49-F238E27FC236}">
                    <a16:creationId xmlns:a16="http://schemas.microsoft.com/office/drawing/2014/main" id="{2CFF8C2D-FA72-544D-9261-C5596F50F86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Freeform 12">
              <a:extLst>
                <a:ext uri="{FF2B5EF4-FFF2-40B4-BE49-F238E27FC236}">
                  <a16:creationId xmlns:a16="http://schemas.microsoft.com/office/drawing/2014/main" id="{959D4BEE-3010-084C-8A5D-D7EAE640CB3E}"/>
                </a:ext>
              </a:extLst>
            </p:cNvPr>
            <p:cNvSpPr>
              <a:spLocks noChangeAspect="1"/>
            </p:cNvSpPr>
            <p:nvPr/>
          </p:nvSpPr>
          <p:spPr bwMode="auto">
            <a:xfrm>
              <a:off x="11009637" y="37411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49">
              <a:extLst>
                <a:ext uri="{FF2B5EF4-FFF2-40B4-BE49-F238E27FC236}">
                  <a16:creationId xmlns:a16="http://schemas.microsoft.com/office/drawing/2014/main" id="{8A58721B-4457-3C44-979C-24675EC09160}"/>
                </a:ext>
              </a:extLst>
            </p:cNvPr>
            <p:cNvGrpSpPr>
              <a:grpSpLocks/>
            </p:cNvGrpSpPr>
            <p:nvPr/>
          </p:nvGrpSpPr>
          <p:grpSpPr bwMode="auto">
            <a:xfrm>
              <a:off x="10110361" y="3615237"/>
              <a:ext cx="228600" cy="228600"/>
              <a:chOff x="1248" y="720"/>
              <a:chExt cx="96" cy="96"/>
            </a:xfrm>
          </p:grpSpPr>
          <p:sp>
            <p:nvSpPr>
              <p:cNvPr id="24" name="Oval 250">
                <a:extLst>
                  <a:ext uri="{FF2B5EF4-FFF2-40B4-BE49-F238E27FC236}">
                    <a16:creationId xmlns:a16="http://schemas.microsoft.com/office/drawing/2014/main" id="{91CBDEE9-295E-474F-B532-A0A67A43B39D}"/>
                  </a:ext>
                </a:extLst>
              </p:cNvPr>
              <p:cNvSpPr>
                <a:spLocks noChangeAspect="1" noChangeArrowheads="1"/>
              </p:cNvSpPr>
              <p:nvPr/>
            </p:nvSpPr>
            <p:spPr bwMode="auto">
              <a:xfrm>
                <a:off x="1278" y="750"/>
                <a:ext cx="58" cy="58"/>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5735450B-E7FE-0B41-BF80-4C927360859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 name="Straight Connector 11">
              <a:extLst>
                <a:ext uri="{FF2B5EF4-FFF2-40B4-BE49-F238E27FC236}">
                  <a16:creationId xmlns:a16="http://schemas.microsoft.com/office/drawing/2014/main" id="{C9CBD373-C309-674A-A942-CCBC9FA04606}"/>
                </a:ext>
              </a:extLst>
            </p:cNvPr>
            <p:cNvCxnSpPr>
              <a:cxnSpLocks/>
            </p:cNvCxnSpPr>
            <p:nvPr/>
          </p:nvCxnSpPr>
          <p:spPr>
            <a:xfrm>
              <a:off x="11088577" y="2461401"/>
              <a:ext cx="3759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249">
              <a:extLst>
                <a:ext uri="{FF2B5EF4-FFF2-40B4-BE49-F238E27FC236}">
                  <a16:creationId xmlns:a16="http://schemas.microsoft.com/office/drawing/2014/main" id="{38B2E247-0F8C-6147-9157-8174CB730B76}"/>
                </a:ext>
              </a:extLst>
            </p:cNvPr>
            <p:cNvGrpSpPr>
              <a:grpSpLocks/>
            </p:cNvGrpSpPr>
            <p:nvPr/>
          </p:nvGrpSpPr>
          <p:grpSpPr bwMode="auto">
            <a:xfrm>
              <a:off x="10972799" y="3620969"/>
              <a:ext cx="228600" cy="228600"/>
              <a:chOff x="1248" y="720"/>
              <a:chExt cx="96" cy="96"/>
            </a:xfrm>
          </p:grpSpPr>
          <p:sp>
            <p:nvSpPr>
              <p:cNvPr id="22" name="Oval 250">
                <a:extLst>
                  <a:ext uri="{FF2B5EF4-FFF2-40B4-BE49-F238E27FC236}">
                    <a16:creationId xmlns:a16="http://schemas.microsoft.com/office/drawing/2014/main" id="{75BB0BA6-0338-2740-B9D6-DA9BF4DFC12C}"/>
                  </a:ext>
                </a:extLst>
              </p:cNvPr>
              <p:cNvSpPr>
                <a:spLocks noChangeAspect="1" noChangeArrowheads="1"/>
              </p:cNvSpPr>
              <p:nvPr/>
            </p:nvSpPr>
            <p:spPr bwMode="auto">
              <a:xfrm>
                <a:off x="1272" y="750"/>
                <a:ext cx="58" cy="58"/>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3" name="Rectangle 251">
                <a:extLst>
                  <a:ext uri="{FF2B5EF4-FFF2-40B4-BE49-F238E27FC236}">
                    <a16:creationId xmlns:a16="http://schemas.microsoft.com/office/drawing/2014/main" id="{31A3A524-FAE7-CA41-8CC8-617F92E97A0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 name="TextBox 18">
              <a:extLst>
                <a:ext uri="{FF2B5EF4-FFF2-40B4-BE49-F238E27FC236}">
                  <a16:creationId xmlns:a16="http://schemas.microsoft.com/office/drawing/2014/main" id="{733F50ED-9887-834C-837C-AA0FAF870F7C}"/>
                </a:ext>
              </a:extLst>
            </p:cNvPr>
            <p:cNvSpPr txBox="1"/>
            <p:nvPr/>
          </p:nvSpPr>
          <p:spPr>
            <a:xfrm>
              <a:off x="10107442" y="3770588"/>
              <a:ext cx="467708" cy="369332"/>
            </a:xfrm>
            <a:prstGeom prst="rect">
              <a:avLst/>
            </a:prstGeom>
            <a:noFill/>
          </p:spPr>
          <p:txBody>
            <a:bodyPr wrap="square" rtlCol="0">
              <a:spAutoFit/>
            </a:bodyPr>
            <a:lstStyle/>
            <a:p>
              <a:r>
                <a:rPr lang="en-US" dirty="0"/>
                <a:t>V</a:t>
              </a:r>
              <a:r>
                <a:rPr lang="en-US" baseline="-25000" dirty="0"/>
                <a:t>i</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F57B11F-B5EA-AF41-854E-F65FBBE8B2F8}"/>
                    </a:ext>
                  </a:extLst>
                </p:cNvPr>
                <p:cNvSpPr txBox="1"/>
                <p:nvPr/>
              </p:nvSpPr>
              <p:spPr>
                <a:xfrm>
                  <a:off x="10701145" y="2944546"/>
                  <a:ext cx="7620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sub>
                        </m:s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𝑠</m:t>
                            </m:r>
                          </m:sub>
                        </m:sSub>
                      </m:oMath>
                    </m:oMathPara>
                  </a14:m>
                  <a:endParaRPr lang="en-US" dirty="0"/>
                </a:p>
              </p:txBody>
            </p:sp>
          </mc:Choice>
          <mc:Fallback xmlns="">
            <p:sp>
              <p:nvSpPr>
                <p:cNvPr id="21" name="TextBox 20">
                  <a:extLst>
                    <a:ext uri="{FF2B5EF4-FFF2-40B4-BE49-F238E27FC236}">
                      <a16:creationId xmlns:a16="http://schemas.microsoft.com/office/drawing/2014/main" id="{FF57B11F-B5EA-AF41-854E-F65FBBE8B2F8}"/>
                    </a:ext>
                  </a:extLst>
                </p:cNvPr>
                <p:cNvSpPr txBox="1">
                  <a:spLocks noRot="1" noChangeAspect="1" noMove="1" noResize="1" noEditPoints="1" noAdjustHandles="1" noChangeArrowheads="1" noChangeShapeType="1" noTextEdit="1"/>
                </p:cNvSpPr>
                <p:nvPr/>
              </p:nvSpPr>
              <p:spPr>
                <a:xfrm>
                  <a:off x="10701145" y="2944546"/>
                  <a:ext cx="762001" cy="369332"/>
                </a:xfrm>
                <a:prstGeom prst="rect">
                  <a:avLst/>
                </a:prstGeom>
                <a:blipFill>
                  <a:blip r:embed="rId4"/>
                  <a:stretch>
                    <a:fillRect b="-6452"/>
                  </a:stretch>
                </a:blipFill>
              </p:spPr>
              <p:txBody>
                <a:bodyPr/>
                <a:lstStyle/>
                <a:p>
                  <a:r>
                    <a:rPr lang="en-US">
                      <a:noFill/>
                    </a:rPr>
                    <a:t> </a:t>
                  </a:r>
                </a:p>
              </p:txBody>
            </p:sp>
          </mc:Fallback>
        </mc:AlternateContent>
        <p:grpSp>
          <p:nvGrpSpPr>
            <p:cNvPr id="29" name="Group 220">
              <a:extLst>
                <a:ext uri="{FF2B5EF4-FFF2-40B4-BE49-F238E27FC236}">
                  <a16:creationId xmlns:a16="http://schemas.microsoft.com/office/drawing/2014/main" id="{241E63A0-E618-B943-BBFF-ECAC735D46F3}"/>
                </a:ext>
              </a:extLst>
            </p:cNvPr>
            <p:cNvGrpSpPr>
              <a:grpSpLocks/>
            </p:cNvGrpSpPr>
            <p:nvPr/>
          </p:nvGrpSpPr>
          <p:grpSpPr bwMode="auto">
            <a:xfrm>
              <a:off x="11012377" y="4449289"/>
              <a:ext cx="152400" cy="304800"/>
              <a:chOff x="3264" y="3072"/>
              <a:chExt cx="96" cy="192"/>
            </a:xfrm>
          </p:grpSpPr>
          <p:sp>
            <p:nvSpPr>
              <p:cNvPr id="30" name="Line 17">
                <a:extLst>
                  <a:ext uri="{FF2B5EF4-FFF2-40B4-BE49-F238E27FC236}">
                    <a16:creationId xmlns:a16="http://schemas.microsoft.com/office/drawing/2014/main" id="{E9E109DA-F040-974E-9B69-7E104897ED6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Freeform 18">
                <a:extLst>
                  <a:ext uri="{FF2B5EF4-FFF2-40B4-BE49-F238E27FC236}">
                    <a16:creationId xmlns:a16="http://schemas.microsoft.com/office/drawing/2014/main" id="{C1DA4DF7-3ACF-3C46-B6C5-AD58CC00E64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20">
              <a:extLst>
                <a:ext uri="{FF2B5EF4-FFF2-40B4-BE49-F238E27FC236}">
                  <a16:creationId xmlns:a16="http://schemas.microsoft.com/office/drawing/2014/main" id="{389412E9-129B-4342-A4F4-1138D0128749}"/>
                </a:ext>
              </a:extLst>
            </p:cNvPr>
            <p:cNvGrpSpPr>
              <a:grpSpLocks/>
            </p:cNvGrpSpPr>
            <p:nvPr/>
          </p:nvGrpSpPr>
          <p:grpSpPr bwMode="auto">
            <a:xfrm>
              <a:off x="11383935" y="2447763"/>
              <a:ext cx="152400" cy="304800"/>
              <a:chOff x="3264" y="3072"/>
              <a:chExt cx="96" cy="192"/>
            </a:xfrm>
          </p:grpSpPr>
          <p:sp>
            <p:nvSpPr>
              <p:cNvPr id="33" name="Line 17">
                <a:extLst>
                  <a:ext uri="{FF2B5EF4-FFF2-40B4-BE49-F238E27FC236}">
                    <a16:creationId xmlns:a16="http://schemas.microsoft.com/office/drawing/2014/main" id="{3512F728-1771-8048-90AA-C29BB519328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Freeform 18">
                <a:extLst>
                  <a:ext uri="{FF2B5EF4-FFF2-40B4-BE49-F238E27FC236}">
                    <a16:creationId xmlns:a16="http://schemas.microsoft.com/office/drawing/2014/main" id="{32514B51-254C-7148-8A54-99168B49C6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5" name="TextBox 34">
              <a:extLst>
                <a:ext uri="{FF2B5EF4-FFF2-40B4-BE49-F238E27FC236}">
                  <a16:creationId xmlns:a16="http://schemas.microsoft.com/office/drawing/2014/main" id="{FC1A09C8-F556-DC4E-9651-3AA276640C73}"/>
                </a:ext>
              </a:extLst>
            </p:cNvPr>
            <p:cNvSpPr txBox="1"/>
            <p:nvPr/>
          </p:nvSpPr>
          <p:spPr>
            <a:xfrm>
              <a:off x="11196915" y="3502216"/>
              <a:ext cx="467708" cy="369332"/>
            </a:xfrm>
            <a:prstGeom prst="rect">
              <a:avLst/>
            </a:prstGeom>
            <a:noFill/>
          </p:spPr>
          <p:txBody>
            <a:bodyPr wrap="square" rtlCol="0">
              <a:spAutoFit/>
            </a:bodyPr>
            <a:lstStyle/>
            <a:p>
              <a:r>
                <a:rPr lang="en-US" dirty="0"/>
                <a:t>V</a:t>
              </a:r>
            </a:p>
          </p:txBody>
        </p:sp>
        <p:sp>
          <p:nvSpPr>
            <p:cNvPr id="36" name="TextBox 35">
              <a:extLst>
                <a:ext uri="{FF2B5EF4-FFF2-40B4-BE49-F238E27FC236}">
                  <a16:creationId xmlns:a16="http://schemas.microsoft.com/office/drawing/2014/main" id="{A4273E18-6E89-5F45-9CCB-13D70889B97D}"/>
                </a:ext>
              </a:extLst>
            </p:cNvPr>
            <p:cNvSpPr txBox="1"/>
            <p:nvPr/>
          </p:nvSpPr>
          <p:spPr>
            <a:xfrm>
              <a:off x="11189194" y="3949983"/>
              <a:ext cx="467708" cy="369332"/>
            </a:xfrm>
            <a:prstGeom prst="rect">
              <a:avLst/>
            </a:prstGeom>
            <a:noFill/>
          </p:spPr>
          <p:txBody>
            <a:bodyPr wrap="square" rtlCol="0">
              <a:spAutoFit/>
            </a:bodyPr>
            <a:lstStyle/>
            <a:p>
              <a:r>
                <a:rPr lang="en-US" dirty="0"/>
                <a:t>R</a:t>
              </a:r>
              <a:endParaRPr lang="en-US" baseline="-25000" dirty="0"/>
            </a:p>
          </p:txBody>
        </p:sp>
        <p:sp>
          <p:nvSpPr>
            <p:cNvPr id="37" name="TextBox 36">
              <a:extLst>
                <a:ext uri="{FF2B5EF4-FFF2-40B4-BE49-F238E27FC236}">
                  <a16:creationId xmlns:a16="http://schemas.microsoft.com/office/drawing/2014/main" id="{8CD3377F-AC33-9E46-99CC-D2465A82A5A1}"/>
                </a:ext>
              </a:extLst>
            </p:cNvPr>
            <p:cNvSpPr txBox="1"/>
            <p:nvPr/>
          </p:nvSpPr>
          <p:spPr>
            <a:xfrm>
              <a:off x="10409701" y="3338578"/>
              <a:ext cx="467708" cy="369332"/>
            </a:xfrm>
            <a:prstGeom prst="rect">
              <a:avLst/>
            </a:prstGeom>
            <a:noFill/>
          </p:spPr>
          <p:txBody>
            <a:bodyPr wrap="square" rtlCol="0">
              <a:spAutoFit/>
            </a:bodyPr>
            <a:lstStyle/>
            <a:p>
              <a:r>
                <a:rPr lang="en-US" dirty="0" err="1"/>
                <a:t>v</a:t>
              </a:r>
              <a:r>
                <a:rPr lang="en-US" baseline="-25000" dirty="0" err="1"/>
                <a:t>gs</a:t>
              </a:r>
              <a:endParaRPr lang="en-US" baseline="-25000" dirty="0"/>
            </a:p>
          </p:txBody>
        </p:sp>
        <p:cxnSp>
          <p:nvCxnSpPr>
            <p:cNvPr id="5" name="Straight Arrow Connector 4">
              <a:extLst>
                <a:ext uri="{FF2B5EF4-FFF2-40B4-BE49-F238E27FC236}">
                  <a16:creationId xmlns:a16="http://schemas.microsoft.com/office/drawing/2014/main" id="{B2797278-BBD2-824B-9F17-66DFA12A4548}"/>
                </a:ext>
              </a:extLst>
            </p:cNvPr>
            <p:cNvCxnSpPr/>
            <p:nvPr/>
          </p:nvCxnSpPr>
          <p:spPr>
            <a:xfrm>
              <a:off x="10300355" y="3728638"/>
              <a:ext cx="672444"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41610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525219" y="1632806"/>
                <a:ext cx="6338944" cy="4840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525219" y="1632806"/>
                <a:ext cx="6338944" cy="4840790"/>
              </a:xfrm>
              <a:prstGeom prst="rect">
                <a:avLst/>
              </a:prstGeom>
              <a:blipFill>
                <a:blip r:embed="rId3"/>
                <a:stretch>
                  <a:fillRect l="-1397" t="-78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810159" y="1767626"/>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810159" y="1767626"/>
                <a:ext cx="3584726" cy="965968"/>
              </a:xfrm>
              <a:prstGeom prst="rect">
                <a:avLst/>
              </a:prstGeom>
              <a:blipFill>
                <a:blip r:embed="rId4"/>
                <a:stretch>
                  <a:fillRect l="-2465" t="-3896" b="-129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69</a:t>
            </a:fld>
            <a:endParaRPr lang="en-US" dirty="0">
              <a:solidFill>
                <a:schemeClr val="tx1"/>
              </a:solidFill>
            </a:endParaRPr>
          </a:p>
        </p:txBody>
      </p:sp>
      <p:grpSp>
        <p:nvGrpSpPr>
          <p:cNvPr id="2" name="Group 1">
            <a:extLst>
              <a:ext uri="{FF2B5EF4-FFF2-40B4-BE49-F238E27FC236}">
                <a16:creationId xmlns:a16="http://schemas.microsoft.com/office/drawing/2014/main" id="{46D313C5-0B35-8D42-9CAA-0EF43109C6BE}"/>
              </a:ext>
            </a:extLst>
          </p:cNvPr>
          <p:cNvGrpSpPr/>
          <p:nvPr/>
        </p:nvGrpSpPr>
        <p:grpSpPr>
          <a:xfrm>
            <a:off x="1191086" y="3429000"/>
            <a:ext cx="2589625" cy="2721778"/>
            <a:chOff x="625619" y="3751770"/>
            <a:chExt cx="2589625" cy="2721778"/>
          </a:xfrm>
        </p:grpSpPr>
        <p:sp>
          <p:nvSpPr>
            <p:cNvPr id="240" name="TextBox 239">
              <a:extLst>
                <a:ext uri="{FF2B5EF4-FFF2-40B4-BE49-F238E27FC236}">
                  <a16:creationId xmlns:a16="http://schemas.microsoft.com/office/drawing/2014/main" id="{950DD5C2-38C2-F045-952E-7994B5C420F0}"/>
                </a:ext>
              </a:extLst>
            </p:cNvPr>
            <p:cNvSpPr txBox="1"/>
            <p:nvPr/>
          </p:nvSpPr>
          <p:spPr>
            <a:xfrm>
              <a:off x="625619" y="6073438"/>
              <a:ext cx="2363147" cy="400110"/>
            </a:xfrm>
            <a:prstGeom prst="rect">
              <a:avLst/>
            </a:prstGeom>
            <a:noFill/>
          </p:spPr>
          <p:txBody>
            <a:bodyPr wrap="none" rtlCol="0">
              <a:spAutoFit/>
            </a:bodyPr>
            <a:lstStyle/>
            <a:p>
              <a:r>
                <a:rPr lang="en-US" sz="2000" dirty="0"/>
                <a:t>Differential amplifier</a:t>
              </a:r>
            </a:p>
          </p:txBody>
        </p:sp>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1047802"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2492868"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2584308" y="4473801"/>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838531" y="4473802"/>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1143330" y="4473802"/>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1791540" y="50834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1730993" y="5701175"/>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1524331" y="4245201"/>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1418" y="435247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108527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709438" y="3944505"/>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2300844" y="4473801"/>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2810153" y="4388278"/>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253695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1341309" y="44192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2237992" y="44284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792669"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2858486"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1429561" y="470682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2133505" y="471408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2714953" y="3933522"/>
              <a:ext cx="437665"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1273727" y="460490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2021212" y="462667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1373817" y="5301267"/>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1833953" y="50288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marL="0" indent="0">
                  <a:spcBef>
                    <a:spcPts val="400"/>
                  </a:spcBef>
                  <a:buNone/>
                </a:pPr>
                <a:endParaRPr lang="en-US" sz="1800" dirty="0"/>
              </a:p>
              <a:p>
                <a:pPr marL="0" indent="0">
                  <a:spcBef>
                    <a:spcPts val="400"/>
                  </a:spcBef>
                  <a:buNone/>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b="-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497210" y="1422424"/>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497210" y="1422424"/>
                <a:ext cx="9666386" cy="4377318"/>
              </a:xfrm>
              <a:prstGeom prst="rect">
                <a:avLst/>
              </a:prstGeom>
              <a:blipFill>
                <a:blip r:embed="rId3"/>
                <a:stretch>
                  <a:fillRect l="-1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70</a:t>
            </a:fld>
            <a:endParaRPr lang="en-US" dirty="0">
              <a:solidFill>
                <a:schemeClr val="tx1"/>
              </a:solidFill>
            </a:endParaRPr>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71</a:t>
            </a:fld>
            <a:endParaRPr lang="en-US" dirty="0">
              <a:solidFill>
                <a:schemeClr val="tx1"/>
              </a:solidFill>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426648" y="1346178"/>
                <a:ext cx="8430478"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is on.  Assume base voltage on Q</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is 700 mV.  Neglect saturation voltage on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and at 600mV at D</a:t>
                </a:r>
                <a:r>
                  <a:rPr lang="en-US" baseline="-25000" dirty="0">
                    <a:solidFill>
                      <a:srgbClr val="000000"/>
                    </a:solidFill>
                    <a:latin typeface="Calibri"/>
                    <a:ea typeface="Calibri"/>
                    <a:cs typeface="Calibri"/>
                    <a:sym typeface="Calibri"/>
                  </a:rPr>
                  <a:t>11</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9</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9</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24</m:t>
                            </m:r>
                          </m:sub>
                        </m:sSub>
                      </m:den>
                    </m:f>
                    <m:r>
                      <a:rPr lang="en-US" b="0" i="1" smtClean="0">
                        <a:solidFill>
                          <a:srgbClr val="000000"/>
                        </a:solidFill>
                        <a:latin typeface="Cambria Math" panose="02040503050406030204" pitchFamily="18" charset="0"/>
                        <a:cs typeface="Calibri"/>
                        <a:sym typeface="Calibri"/>
                      </a:rPr>
                      <m:t> </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12</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a:solidFill>
                          <a:srgbClr val="000000"/>
                        </a:solidFill>
                        <a:latin typeface="Cambria Math" panose="02040503050406030204" pitchFamily="18" charset="0"/>
                        <a:ea typeface="Cambria Math" panose="02040503050406030204" pitchFamily="18" charset="0"/>
                        <a:sym typeface="Calibri"/>
                      </a:rPr>
                      <m:t>exp</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𝑡</m:t>
                            </m:r>
                          </m:sub>
                        </m:sSub>
                      </m:den>
                    </m:f>
                    <m:r>
                      <a:rPr lang="en-US" i="1">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ea typeface="Cambria Math" panose="02040503050406030204" pitchFamily="18" charset="0"/>
                    <a:sym typeface="Calibri"/>
                  </a:rPr>
                  <a:t>,</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426648" y="1346178"/>
                <a:ext cx="8430478" cy="4863530"/>
              </a:xfrm>
              <a:prstGeom prst="rect">
                <a:avLst/>
              </a:prstGeom>
              <a:blipFill>
                <a:blip r:embed="rId3"/>
                <a:stretch>
                  <a:fillRect l="-1203" b="-2083"/>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26229AAB-8FDA-F947-B48A-02708C866D47}"/>
              </a:ext>
            </a:extLst>
          </p:cNvPr>
          <p:cNvGrpSpPr/>
          <p:nvPr/>
        </p:nvGrpSpPr>
        <p:grpSpPr>
          <a:xfrm>
            <a:off x="9343929" y="2840843"/>
            <a:ext cx="2613035" cy="2951478"/>
            <a:chOff x="9343929"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933337"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765809"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765809"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679390"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765809"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10212376"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845550"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918209"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10111026"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907576"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593276"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871424"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517176"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1146271"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1234948"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914872"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1214675"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869153"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10037870"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10014123"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343929"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1101934"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a:t>
              </a:r>
            </a:p>
          </p:txBody>
        </p:sp>
        <p:sp>
          <p:nvSpPr>
            <p:cNvPr id="66" name="Oval 65">
              <a:extLst>
                <a:ext uri="{FF2B5EF4-FFF2-40B4-BE49-F238E27FC236}">
                  <a16:creationId xmlns:a16="http://schemas.microsoft.com/office/drawing/2014/main" id="{095AF4FD-B8D3-B94B-BE54-6A1E616CFCBD}"/>
                </a:ext>
              </a:extLst>
            </p:cNvPr>
            <p:cNvSpPr/>
            <p:nvPr/>
          </p:nvSpPr>
          <p:spPr>
            <a:xfrm>
              <a:off x="11234236"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5B79721-FBF4-8F4B-84AD-04FFDDC352FB}"/>
                </a:ext>
              </a:extLst>
            </p:cNvPr>
            <p:cNvSpPr/>
            <p:nvPr/>
          </p:nvSpPr>
          <p:spPr>
            <a:xfrm>
              <a:off x="9882689" y="39639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EA32BDB-C6EF-404B-B7E4-97E688305EA9}"/>
                </a:ext>
              </a:extLst>
            </p:cNvPr>
            <p:cNvSpPr txBox="1"/>
            <p:nvPr/>
          </p:nvSpPr>
          <p:spPr>
            <a:xfrm>
              <a:off x="9496330" y="3847485"/>
              <a:ext cx="345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V</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016481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42951" y="1509799"/>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maximum gain. </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dirty="0">
                    <a:solidFill>
                      <a:srgbClr val="000000"/>
                    </a:solidFill>
                    <a:latin typeface="Calibri"/>
                    <a:ea typeface="Calibri"/>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𝑛</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𝑅</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14</m:t>
                        </m:r>
                      </m:num>
                      <m:den>
                        <m:r>
                          <a:rPr lang="en-US" b="0" i="1" smtClean="0">
                            <a:solidFill>
                              <a:srgbClr val="000000"/>
                            </a:solidFill>
                            <a:latin typeface="Cambria Math" panose="02040503050406030204" pitchFamily="18" charset="0"/>
                            <a:cs typeface="Calibri"/>
                            <a:sym typeface="Calibri"/>
                          </a:rPr>
                          <m:t>4</m:t>
                        </m:r>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1225</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𝑒𝑞</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𝑅</m:t>
                        </m:r>
                      </m:e>
                    </m:d>
                    <m:r>
                      <a:rPr lang="en-US" b="0" i="1" dirty="0" smtClean="0">
                        <a:solidFill>
                          <a:srgbClr val="000000"/>
                        </a:solidFill>
                        <a:latin typeface="Cambria Math" panose="02040503050406030204" pitchFamily="18" charset="0"/>
                        <a:cs typeface="Calibri"/>
                        <a:sym typeface="Calibri"/>
                      </a:rPr>
                      <m:t>=</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20+</m:t>
                        </m:r>
                        <m:r>
                          <a:rPr lang="en-US" b="0" i="1" smtClean="0">
                            <a:solidFill>
                              <a:srgbClr val="000000"/>
                            </a:solidFill>
                            <a:latin typeface="Cambria Math" panose="02040503050406030204" pitchFamily="18" charset="0"/>
                            <a:cs typeface="Calibri"/>
                            <a:sym typeface="Calibri"/>
                          </a:rPr>
                          <m:t>𝑅</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𝑒𝑞</m:t>
                        </m:r>
                      </m:sub>
                    </m:sSub>
                    <m:d>
                      <m:dPr>
                        <m:ctrlPr>
                          <a:rPr lang="en-US" i="1" dirty="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0</m:t>
                        </m:r>
                      </m:e>
                    </m:d>
                    <m:r>
                      <a:rPr lang="en-US" b="0" i="1" dirty="0" smtClean="0">
                        <a:solidFill>
                          <a:srgbClr val="000000"/>
                        </a:solidFill>
                        <a:latin typeface="Cambria Math" panose="02040503050406030204" pitchFamily="18" charset="0"/>
                        <a:cs typeface="Calibri"/>
                        <a:sym typeface="Calibri"/>
                      </a:rPr>
                      <m:t>=20+2992</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cs typeface="Calibri"/>
                        <a:sym typeface="Calibri"/>
                      </a:rPr>
                      <m:t>, </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𝑐𝑐</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𝑒</m:t>
                            </m:r>
                          </m:sub>
                        </m:sSub>
                      </m:num>
                      <m:den>
                        <m:r>
                          <a:rPr lang="en-US" i="1">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0+</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𝑒</m:t>
                        </m:r>
                      </m:sub>
                    </m:sSub>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20</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oMath>
                </a14:m>
                <a:endParaRPr lang="en-US"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b="0" dirty="0">
                    <a:solidFill>
                      <a:srgbClr val="000000"/>
                    </a:solidFill>
                    <a:cs typeface="Calibri" panose="020F0502020204030204" pitchFamily="34" charset="0"/>
                    <a:sym typeface="Calibri"/>
                  </a:rPr>
                  <a:t>From text,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b="0" i="1" smtClean="0">
                            <a:solidFill>
                              <a:srgbClr val="000000"/>
                            </a:solidFill>
                            <a:latin typeface="Cambria Math" panose="02040503050406030204" pitchFamily="18" charset="0"/>
                            <a:cs typeface="Calibri" panose="020F0502020204030204" pitchFamily="34" charset="0"/>
                            <a:sym typeface="Calibri"/>
                          </a:rPr>
                        </m:ctrlPr>
                      </m:dPr>
                      <m:e>
                        <m:r>
                          <a:rPr lang="en-US" b="0" i="1" smtClean="0">
                            <a:solidFill>
                              <a:srgbClr val="000000"/>
                            </a:solidFill>
                            <a:latin typeface="Cambria Math" panose="02040503050406030204" pitchFamily="18" charset="0"/>
                            <a:cs typeface="Calibri" panose="020F0502020204030204" pitchFamily="34" charset="0"/>
                            <a:sym typeface="Calibri"/>
                          </a:rPr>
                          <m:t>𝑅</m:t>
                        </m:r>
                      </m:e>
                    </m:d>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(20+</m:t>
                        </m:r>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42951" y="1509799"/>
                <a:ext cx="9638085" cy="4753869"/>
              </a:xfrm>
              <a:prstGeom prst="rect">
                <a:avLst/>
              </a:prstGeom>
              <a:blipFill>
                <a:blip r:embed="rId3"/>
                <a:stretch>
                  <a:fillRect l="-1053" t="-8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72</a:t>
            </a:fld>
            <a:endParaRPr lang="en-US" dirty="0">
              <a:solidFill>
                <a:schemeClr val="tx1"/>
              </a:solidFill>
            </a:endParaRPr>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9192587" y="1177018"/>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84698"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33161" y="4969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924302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9243021" cy="4576710"/>
              </a:xfrm>
              <a:prstGeom prst="rect">
                <a:avLst/>
              </a:prstGeom>
              <a:blipFill>
                <a:blip r:embed="rId3"/>
                <a:stretch>
                  <a:fillRect l="-1096"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8480858"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73</a:t>
            </a:fld>
            <a:endParaRPr lang="en-US" dirty="0">
              <a:solidFill>
                <a:schemeClr val="tx1"/>
              </a:solidFill>
            </a:endParaRPr>
          </a:p>
        </p:txBody>
      </p:sp>
      <p:grpSp>
        <p:nvGrpSpPr>
          <p:cNvPr id="3" name="Group 2">
            <a:extLst>
              <a:ext uri="{FF2B5EF4-FFF2-40B4-BE49-F238E27FC236}">
                <a16:creationId xmlns:a16="http://schemas.microsoft.com/office/drawing/2014/main" id="{58CE39E0-66F9-C64D-A8AA-1F8F85159D50}"/>
              </a:ext>
            </a:extLst>
          </p:cNvPr>
          <p:cNvGrpSpPr/>
          <p:nvPr/>
        </p:nvGrpSpPr>
        <p:grpSpPr>
          <a:xfrm>
            <a:off x="9665337" y="2074981"/>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348927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8278" y="1236339"/>
                <a:ext cx="7244989" cy="49385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R</a:t>
                </a:r>
                <a:r>
                  <a:rPr lang="en-US" baseline="-25000" dirty="0">
                    <a:solidFill>
                      <a:srgbClr val="000000"/>
                    </a:solidFill>
                    <a:latin typeface="Calibri" panose="020F0502020204030204" pitchFamily="34" charset="0"/>
                    <a:cs typeface="Calibri" panose="020F0502020204030204" pitchFamily="34" charset="0"/>
                    <a:sym typeface="Calibri"/>
                  </a:rPr>
                  <a:t>11</a:t>
                </a:r>
                <a:r>
                  <a:rPr lang="en-US" dirty="0">
                    <a:solidFill>
                      <a:srgbClr val="000000"/>
                    </a:solidFill>
                    <a:latin typeface="Calibri" panose="020F0502020204030204" pitchFamily="34" charset="0"/>
                    <a:cs typeface="Calibri" panose="020F0502020204030204" pitchFamily="34" charset="0"/>
                    <a:sym typeface="Calibri"/>
                  </a:rPr>
                  <a:t> determines the bias. Measure the DC voltage at source of the JFET (V). </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drain bias current.  Calculate the source and drain voltages you should expect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𝑅</m:t>
                        </m:r>
                      </m:e>
                      <m:sub>
                        <m:r>
                          <a:rPr lang="en-US" b="0" i="1" smtClean="0">
                            <a:solidFill>
                              <a:srgbClr val="000000"/>
                            </a:solidFill>
                            <a:latin typeface="Cambria Math" panose="02040503050406030204" pitchFamily="18" charset="0"/>
                            <a:cs typeface="Calibri" panose="020F0502020204030204" pitchFamily="34" charset="0"/>
                            <a:sym typeface="Calibri"/>
                          </a:rPr>
                          <m:t>11</m:t>
                        </m:r>
                      </m:sub>
                    </m:sSub>
                  </m:oMath>
                </a14:m>
                <a:r>
                  <a:rPr lang="en-US" dirty="0">
                    <a:solidFill>
                      <a:srgbClr val="000000"/>
                    </a:solidFill>
                    <a:latin typeface="Calibri" panose="020F0502020204030204" pitchFamily="34" charset="0"/>
                    <a:cs typeface="Calibri" panose="020F0502020204030204" pitchFamily="34" charset="0"/>
                    <a:sym typeface="Calibri"/>
                  </a:rPr>
                  <a:t>)</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𝑉</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(1−</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den>
                        </m:f>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𝑉</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𝑅</m:t>
                    </m:r>
                  </m:oMath>
                </a14:m>
                <a:endParaRPr lang="en-US" b="0" i="1" dirty="0">
                  <a:solidFill>
                    <a:srgbClr val="000000"/>
                  </a:solidFill>
                  <a:latin typeface="Cambria Math" panose="02040503050406030204" pitchFamily="18"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r>
                      <a:rPr lang="en-US" b="0" i="1" smtClean="0">
                        <a:solidFill>
                          <a:srgbClr val="000000"/>
                        </a:solidFill>
                        <a:latin typeface="Cambria Math" panose="02040503050406030204" pitchFamily="18" charset="0"/>
                        <a:cs typeface="Calibri" panose="020F0502020204030204" pitchFamily="34" charset="0"/>
                        <a:sym typeface="Calibri"/>
                      </a:rPr>
                      <m:t>=23</m:t>
                    </m:r>
                    <m:r>
                      <a:rPr lang="en-US" b="0" i="1" smtClean="0">
                        <a:solidFill>
                          <a:srgbClr val="000000"/>
                        </a:solidFill>
                        <a:latin typeface="Cambria Math" panose="02040503050406030204" pitchFamily="18" charset="0"/>
                        <a:cs typeface="Calibri" panose="020F0502020204030204" pitchFamily="34" charset="0"/>
                        <a:sym typeface="Calibri"/>
                      </a:rPr>
                      <m:t>𝑚𝐴</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r>
                      <a:rPr lang="en-US" b="0" i="1" smtClean="0">
                        <a:solidFill>
                          <a:srgbClr val="000000"/>
                        </a:solidFill>
                        <a:latin typeface="Cambria Math" panose="02040503050406030204" pitchFamily="18" charset="0"/>
                        <a:cs typeface="Calibri" panose="020F0502020204030204" pitchFamily="34" charset="0"/>
                        <a:sym typeface="Calibri"/>
                      </a:rPr>
                      <m:t>=−2.6</m:t>
                    </m:r>
                    <m:r>
                      <a:rPr lang="en-US" b="0" i="1" smtClean="0">
                        <a:solidFill>
                          <a:srgbClr val="000000"/>
                        </a:solidFill>
                        <a:latin typeface="Cambria Math" panose="02040503050406030204" pitchFamily="18" charset="0"/>
                        <a:cs typeface="Calibri" panose="020F0502020204030204" pitchFamily="34" charset="0"/>
                        <a:sym typeface="Calibri"/>
                      </a:rPr>
                      <m:t>𝑉</m:t>
                    </m:r>
                  </m:oMath>
                </a14:m>
                <a:endParaRPr lang="en-US"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num>
                      <m:den>
                        <m:r>
                          <a:rPr lang="en-US" b="0" i="1" smtClean="0">
                            <a:solidFill>
                              <a:srgbClr val="000000"/>
                            </a:solidFill>
                            <a:latin typeface="Cambria Math" panose="02040503050406030204" pitchFamily="18" charset="0"/>
                            <a:cs typeface="Calibri" panose="020F0502020204030204" pitchFamily="34" charset="0"/>
                            <a:sym typeface="Calibri"/>
                          </a:rPr>
                          <m:t>1+</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r>
                          <a:rPr lang="en-US" b="0" i="1" smtClean="0">
                            <a:solidFill>
                              <a:srgbClr val="000000"/>
                            </a:solidFill>
                            <a:latin typeface="Cambria Math" panose="02040503050406030204" pitchFamily="18" charset="0"/>
                            <a:cs typeface="Calibri" panose="020F0502020204030204" pitchFamily="34" charset="0"/>
                            <a:sym typeface="Calibri"/>
                          </a:rPr>
                          <m:t>𝑅</m:t>
                        </m:r>
                      </m:den>
                    </m:f>
                  </m:oMath>
                </a14:m>
                <a:r>
                  <a:rPr lang="en-US" dirty="0">
                    <a:solidFill>
                      <a:srgbClr val="000000"/>
                    </a:solidFill>
                    <a:latin typeface="Calibri" panose="020F0502020204030204" pitchFamily="34" charset="0"/>
                    <a:cs typeface="Calibri" panose="020F0502020204030204" pitchFamily="34" charset="0"/>
                    <a:sym typeface="Calibri"/>
                  </a:rPr>
                  <a:t>, substitute into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𝐶</m:t>
                                </m:r>
                              </m:sub>
                            </m:sSub>
                          </m:den>
                        </m:f>
                        <m:r>
                          <a:rPr lang="en-US" i="1">
                            <a:solidFill>
                              <a:srgbClr val="000000"/>
                            </a:solidFill>
                            <a:latin typeface="Cambria Math" panose="02040503050406030204" pitchFamily="18" charset="0"/>
                            <a:cs typeface="Calibri" panose="020F0502020204030204" pitchFamily="34" charset="0"/>
                            <a:sym typeface="Calibri"/>
                          </a:rPr>
                          <m:t>)</m:t>
                        </m:r>
                      </m:e>
                      <m:sup>
                        <m:r>
                          <a:rPr lang="en-US" i="1">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to get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0" smtClean="0">
                        <a:solidFill>
                          <a:srgbClr val="000000"/>
                        </a:solidFill>
                        <a:latin typeface="Cambria Math" panose="02040503050406030204" pitchFamily="18" charset="0"/>
                        <a:cs typeface="Calibri" panose="020F0502020204030204" pitchFamily="34" charset="0"/>
                        <a:sym typeface="Calibri"/>
                      </a:rPr>
                      <m:t>.</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panose="020F0502020204030204" pitchFamily="34" charset="0"/>
                            <a:sym typeface="Calibri"/>
                          </a:rPr>
                        </m:ctrlPr>
                      </m:sSubPr>
                      <m:e>
                        <m:r>
                          <a:rPr lang="en-US" b="0" i="1" dirty="0" smtClean="0">
                            <a:solidFill>
                              <a:srgbClr val="000000"/>
                            </a:solidFill>
                            <a:latin typeface="Cambria Math" panose="02040503050406030204" pitchFamily="18" charset="0"/>
                            <a:cs typeface="Calibri" panose="020F0502020204030204" pitchFamily="34" charset="0"/>
                            <a:sym typeface="Calibri"/>
                          </a:rPr>
                          <m:t>𝑖</m:t>
                        </m:r>
                      </m:e>
                      <m:sub>
                        <m:r>
                          <a:rPr lang="en-US" b="0" i="1" dirty="0" smtClean="0">
                            <a:solidFill>
                              <a:srgbClr val="000000"/>
                            </a:solidFill>
                            <a:latin typeface="Cambria Math" panose="02040503050406030204" pitchFamily="18" charset="0"/>
                            <a:cs typeface="Calibri" panose="020F0502020204030204" pitchFamily="34" charset="0"/>
                            <a:sym typeface="Calibri"/>
                          </a:rPr>
                          <m:t>𝑆</m:t>
                        </m:r>
                      </m:sub>
                    </m:sSub>
                    <m:r>
                      <a:rPr lang="en-US" b="0" i="1" dirty="0" smtClean="0">
                        <a:solidFill>
                          <a:srgbClr val="000000"/>
                        </a:solidFill>
                        <a:latin typeface="Cambria Math" panose="02040503050406030204" pitchFamily="18" charset="0"/>
                        <a:cs typeface="Calibri" panose="020F0502020204030204" pitchFamily="34" charset="0"/>
                        <a:sym typeface="Calibri"/>
                      </a:rPr>
                      <m:t>=</m:t>
                    </m:r>
                    <m:f>
                      <m:fPr>
                        <m:ctrlPr>
                          <a:rPr lang="en-US" b="0" i="1" dirty="0" smtClean="0">
                            <a:solidFill>
                              <a:srgbClr val="000000"/>
                            </a:solidFill>
                            <a:latin typeface="Cambria Math" panose="02040503050406030204" pitchFamily="18" charset="0"/>
                            <a:cs typeface="Calibri" panose="020F0502020204030204" pitchFamily="34" charset="0"/>
                            <a:sym typeface="Calibri"/>
                          </a:rPr>
                        </m:ctrlPr>
                      </m:fPr>
                      <m:num>
                        <m:r>
                          <a:rPr lang="en-US" b="0" i="1" dirty="0" smtClean="0">
                            <a:solidFill>
                              <a:srgbClr val="000000"/>
                            </a:solidFill>
                            <a:latin typeface="Cambria Math" panose="02040503050406030204" pitchFamily="18" charset="0"/>
                            <a:cs typeface="Calibri" panose="020F0502020204030204" pitchFamily="34" charset="0"/>
                            <a:sym typeface="Calibri"/>
                          </a:rPr>
                          <m:t>𝑉</m:t>
                        </m:r>
                      </m:num>
                      <m:den>
                        <m:r>
                          <a:rPr lang="en-US" b="0" i="1" dirty="0" smtClean="0">
                            <a:solidFill>
                              <a:srgbClr val="000000"/>
                            </a:solidFill>
                            <a:latin typeface="Cambria Math" panose="02040503050406030204" pitchFamily="18" charset="0"/>
                            <a:cs typeface="Calibri" panose="020F0502020204030204" pitchFamily="34" charset="0"/>
                            <a:sym typeface="Calibri"/>
                          </a:rPr>
                          <m:t>𝑅</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𝐺</m:t>
                        </m:r>
                      </m:e>
                      <m:sub>
                        <m:r>
                          <a:rPr lang="en-US" i="1">
                            <a:solidFill>
                              <a:srgbClr val="000000"/>
                            </a:solidFill>
                            <a:latin typeface="Cambria Math" panose="02040503050406030204" pitchFamily="18" charset="0"/>
                            <a:cs typeface="Calibri" panose="020F0502020204030204" pitchFamily="34" charset="0"/>
                            <a:sym typeface="Calibri"/>
                          </a:rPr>
                          <m:t>𝑉</m:t>
                        </m:r>
                      </m:sub>
                    </m:sSub>
                    <m:r>
                      <a:rPr lang="en-US" i="1">
                        <a:solidFill>
                          <a:srgbClr val="000000"/>
                        </a:solidFill>
                        <a:latin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𝑉</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𝑖</m:t>
                            </m:r>
                          </m:sub>
                        </m:sSub>
                      </m:den>
                    </m:f>
                    <m:r>
                      <a:rPr lang="en-US" i="1">
                        <a:solidFill>
                          <a:srgbClr val="000000"/>
                        </a:solidFill>
                        <a:latin typeface="Cambria Math" panose="02040503050406030204" pitchFamily="18" charset="0"/>
                        <a:cs typeface="Calibri" panose="020F0502020204030204" pitchFamily="34" charset="0"/>
                        <a:sym typeface="Calibri"/>
                      </a:rPr>
                      <m:t>= </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cs typeface="Calibri" panose="020F0502020204030204" pitchFamily="34" charset="0"/>
                                <a:sym typeface="Calibri"/>
                              </a:rPr>
                              <m:t>𝑅</m:t>
                            </m:r>
                          </m:den>
                        </m:f>
                      </m:den>
                    </m:f>
                  </m:oMath>
                </a14:m>
                <a:r>
                  <a:rPr lang="en-US"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m:t>
                    </m:r>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available power P</a:t>
                </a:r>
                <a:r>
                  <a:rPr lang="en-US" baseline="-25000" dirty="0">
                    <a:solidFill>
                      <a:srgbClr val="000000"/>
                    </a:solidFill>
                    <a:latin typeface="Calibri" panose="020F0502020204030204" pitchFamily="34" charset="0"/>
                    <a:cs typeface="Calibri" panose="020F0502020204030204" pitchFamily="34" charset="0"/>
                    <a:sym typeface="Calibri"/>
                  </a:rPr>
                  <a:t>+</a:t>
                </a:r>
                <a:r>
                  <a:rPr lang="en-US" dirty="0">
                    <a:solidFill>
                      <a:srgbClr val="000000"/>
                    </a:solidFill>
                    <a:latin typeface="Calibri" panose="020F0502020204030204" pitchFamily="34" charset="0"/>
                    <a:cs typeface="Calibri" panose="020F0502020204030204" pitchFamily="34" charset="0"/>
                    <a:sym typeface="Calibri"/>
                  </a:rPr>
                  <a:t> from the function generator through a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1.5</m:t>
                    </m:r>
                    <m:r>
                      <a:rPr lang="en-US" b="0" i="1" smtClean="0">
                        <a:solidFill>
                          <a:srgbClr val="000000"/>
                        </a:solidFill>
                        <a:latin typeface="Cambria Math" panose="02040503050406030204" pitchFamily="18" charset="0"/>
                        <a:cs typeface="Calibri" panose="020F0502020204030204" pitchFamily="34" charset="0"/>
                        <a:sym typeface="Calibri"/>
                      </a:rPr>
                      <m:t>𝑘</m:t>
                    </m:r>
                    <m:r>
                      <m:rPr>
                        <m:sty m:val="p"/>
                      </m:rPr>
                      <a:rPr lang="el-GR"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dirty="0">
                    <a:solidFill>
                      <a:srgbClr val="000000"/>
                    </a:solidFill>
                    <a:latin typeface="Calibri" panose="020F0502020204030204" pitchFamily="34" charset="0"/>
                    <a:cs typeface="Calibri" panose="020F0502020204030204" pitchFamily="34" charset="0"/>
                    <a:sym typeface="Calibri"/>
                  </a:rPr>
                  <a:t>load.  Calculate gain in </a:t>
                </a:r>
                <a:r>
                  <a:rPr lang="en-US" dirty="0" err="1">
                    <a:solidFill>
                      <a:srgbClr val="000000"/>
                    </a:solidFill>
                    <a:latin typeface="Calibri" panose="020F0502020204030204" pitchFamily="34" charset="0"/>
                    <a:cs typeface="Calibri" panose="020F0502020204030204" pitchFamily="34" charset="0"/>
                    <a:sym typeface="Calibri"/>
                  </a:rPr>
                  <a:t>dB.</a:t>
                </a:r>
                <a:endParaRPr lang="en-US" dirty="0">
                  <a:solidFill>
                    <a:srgbClr val="000000"/>
                  </a:solidFill>
                  <a:latin typeface="Calibri" panose="020F0502020204030204" pitchFamily="34" charset="0"/>
                  <a:cs typeface="Calibri" panose="020F0502020204030204" pitchFamily="34" charset="0"/>
                  <a:sym typeface="Calibri"/>
                </a:endParaRPr>
              </a:p>
              <a:p>
                <a:pPr defTabSz="457200" hangingPunct="0"/>
                <a:endParaRPr lang="en-US"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8278" y="1236339"/>
                <a:ext cx="7244989" cy="4938568"/>
              </a:xfrm>
              <a:prstGeom prst="rect">
                <a:avLst/>
              </a:prstGeom>
              <a:blipFill>
                <a:blip r:embed="rId3"/>
                <a:stretch>
                  <a:fillRect l="-1224" t="-513" r="-350"/>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9061593" y="617102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74</a:t>
            </a:fld>
            <a:endParaRPr lang="en-US" dirty="0">
              <a:solidFill>
                <a:schemeClr val="tx1"/>
              </a:solidFill>
            </a:endParaRPr>
          </a:p>
        </p:txBody>
      </p:sp>
      <p:grpSp>
        <p:nvGrpSpPr>
          <p:cNvPr id="2" name="Group 1">
            <a:extLst>
              <a:ext uri="{FF2B5EF4-FFF2-40B4-BE49-F238E27FC236}">
                <a16:creationId xmlns:a16="http://schemas.microsoft.com/office/drawing/2014/main" id="{C3D0C465-6986-D44B-9FF5-9486CF1E1D55}"/>
              </a:ext>
            </a:extLst>
          </p:cNvPr>
          <p:cNvGrpSpPr/>
          <p:nvPr/>
        </p:nvGrpSpPr>
        <p:grpSpPr>
          <a:xfrm>
            <a:off x="7950384" y="1752532"/>
            <a:ext cx="4126820" cy="3138925"/>
            <a:chOff x="7929252" y="1236339"/>
            <a:chExt cx="4126820" cy="3138925"/>
          </a:xfrm>
        </p:grpSpPr>
        <p:grpSp>
          <p:nvGrpSpPr>
            <p:cNvPr id="5" name="Group 4">
              <a:extLst>
                <a:ext uri="{FF2B5EF4-FFF2-40B4-BE49-F238E27FC236}">
                  <a16:creationId xmlns:a16="http://schemas.microsoft.com/office/drawing/2014/main" id="{339A2A84-4DB2-F54A-B7CE-826C5C63F227}"/>
                </a:ext>
              </a:extLst>
            </p:cNvPr>
            <p:cNvGrpSpPr/>
            <p:nvPr/>
          </p:nvGrpSpPr>
          <p:grpSpPr>
            <a:xfrm>
              <a:off x="10261116" y="2913503"/>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a:off x="8359324" y="17300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chemeClr val="accent1"/>
                </a:solidFill>
              </a:endParaRPr>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9012558" y="3157404"/>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9012559" y="3354988"/>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7940068" y="1938257"/>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8682715" y="3450604"/>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11037490" y="2015364"/>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10988003" y="1987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9493957" y="3167271"/>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8629242" y="2791680"/>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flipV="1">
              <a:off x="9189699" y="3172528"/>
              <a:ext cx="4161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8286426" y="3160022"/>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8286426" y="3843751"/>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9418958" y="3919404"/>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9008761" y="3896292"/>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9851922" y="27967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11002942" y="33133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10986485" y="3309090"/>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10929839" y="3994264"/>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11695575" y="32605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8399258" y="173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10625366" y="1582275"/>
              <a:ext cx="65825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11465152" y="2949033"/>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11149189" y="35348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11149189" y="3534831"/>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8665349" y="25661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9683510" y="259140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9683510" y="2591400"/>
                  <a:ext cx="525365" cy="523218"/>
                </a:xfrm>
                <a:prstGeom prst="rect">
                  <a:avLst/>
                </a:prstGeom>
                <a:blipFill>
                  <a:blip r:embed="rId5"/>
                  <a:stretch>
                    <a:fillRect l="-9302"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9707910" y="33663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7929252" y="3421917"/>
              <a:ext cx="5743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10392714" y="2495916"/>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8378938" y="2403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F7DF34D-CE87-D849-B27C-B4285C84C5C5}"/>
                </a:ext>
              </a:extLst>
            </p:cNvPr>
            <p:cNvSpPr txBox="1"/>
            <p:nvPr/>
          </p:nvSpPr>
          <p:spPr>
            <a:xfrm flipH="1">
              <a:off x="8145352" y="123633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sp>
          <p:nvSpPr>
            <p:cNvPr id="118" name="TextBox 117">
              <a:extLst>
                <a:ext uri="{FF2B5EF4-FFF2-40B4-BE49-F238E27FC236}">
                  <a16:creationId xmlns:a16="http://schemas.microsoft.com/office/drawing/2014/main" id="{8EA37C68-6786-4349-A409-F4813AE8E325}"/>
                </a:ext>
              </a:extLst>
            </p:cNvPr>
            <p:cNvSpPr txBox="1"/>
            <p:nvPr/>
          </p:nvSpPr>
          <p:spPr>
            <a:xfrm flipH="1">
              <a:off x="7951821" y="2645955"/>
              <a:ext cx="36600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a:off x="8281569" y="2445689"/>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Oval 124">
              <a:extLst>
                <a:ext uri="{FF2B5EF4-FFF2-40B4-BE49-F238E27FC236}">
                  <a16:creationId xmlns:a16="http://schemas.microsoft.com/office/drawing/2014/main" id="{E6CCE141-C257-164B-A3BA-BE7DEBA8D350}"/>
                </a:ext>
              </a:extLst>
            </p:cNvPr>
            <p:cNvSpPr/>
            <p:nvPr/>
          </p:nvSpPr>
          <p:spPr>
            <a:xfrm>
              <a:off x="8394042" y="31232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9128536" y="31268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9525487" y="31303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11027543" y="327641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96BFA2B8-EFC2-104A-85E8-98035FC249A8}"/>
                </a:ext>
              </a:extLst>
            </p:cNvPr>
            <p:cNvSpPr txBox="1"/>
            <p:nvPr/>
          </p:nvSpPr>
          <p:spPr>
            <a:xfrm flipH="1">
              <a:off x="10777056" y="2656403"/>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D</a:t>
              </a:r>
            </a:p>
          </p:txBody>
        </p:sp>
        <p:sp>
          <p:nvSpPr>
            <p:cNvPr id="131" name="TextBox 130">
              <a:extLst>
                <a:ext uri="{FF2B5EF4-FFF2-40B4-BE49-F238E27FC236}">
                  <a16:creationId xmlns:a16="http://schemas.microsoft.com/office/drawing/2014/main" id="{19D9F0CC-4F94-AB46-9A66-A8064B2E55F6}"/>
                </a:ext>
              </a:extLst>
            </p:cNvPr>
            <p:cNvSpPr txBox="1"/>
            <p:nvPr/>
          </p:nvSpPr>
          <p:spPr>
            <a:xfrm flipH="1">
              <a:off x="10784315" y="3389374"/>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a:t>
              </a:r>
            </a:p>
          </p:txBody>
        </p:sp>
        <p:sp>
          <p:nvSpPr>
            <p:cNvPr id="132" name="Oval 131">
              <a:extLst>
                <a:ext uri="{FF2B5EF4-FFF2-40B4-BE49-F238E27FC236}">
                  <a16:creationId xmlns:a16="http://schemas.microsoft.com/office/drawing/2014/main" id="{7D709EBA-DBFE-734A-8E49-9F5B189D3C15}"/>
                </a:ext>
              </a:extLst>
            </p:cNvPr>
            <p:cNvSpPr/>
            <p:nvPr/>
          </p:nvSpPr>
          <p:spPr>
            <a:xfrm>
              <a:off x="10236891" y="31371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EEB84F72-51BD-0E44-B977-9204E6A070FA}"/>
                </a:ext>
              </a:extLst>
            </p:cNvPr>
            <p:cNvSpPr txBox="1"/>
            <p:nvPr/>
          </p:nvSpPr>
          <p:spPr>
            <a:xfrm flipH="1">
              <a:off x="10166356" y="2844977"/>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G</a:t>
              </a:r>
            </a:p>
          </p:txBody>
        </p:sp>
        <p:sp>
          <p:nvSpPr>
            <p:cNvPr id="134" name="TextBox 133">
              <a:extLst>
                <a:ext uri="{FF2B5EF4-FFF2-40B4-BE49-F238E27FC236}">
                  <a16:creationId xmlns:a16="http://schemas.microsoft.com/office/drawing/2014/main" id="{35EFD70B-ECEA-7C4B-A9AA-B399CE9A03A7}"/>
                </a:ext>
              </a:extLst>
            </p:cNvPr>
            <p:cNvSpPr txBox="1"/>
            <p:nvPr/>
          </p:nvSpPr>
          <p:spPr>
            <a:xfrm flipH="1">
              <a:off x="11058987" y="3026405"/>
              <a:ext cx="2626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sp>
          <p:nvSpPr>
            <p:cNvPr id="124" name="TextBox 123">
              <a:extLst>
                <a:ext uri="{FF2B5EF4-FFF2-40B4-BE49-F238E27FC236}">
                  <a16:creationId xmlns:a16="http://schemas.microsoft.com/office/drawing/2014/main" id="{D6ACB55B-A494-1048-B6F6-A7218D7D1A70}"/>
                </a:ext>
              </a:extLst>
            </p:cNvPr>
            <p:cNvSpPr txBox="1"/>
            <p:nvPr/>
          </p:nvSpPr>
          <p:spPr>
            <a:xfrm flipH="1">
              <a:off x="9404350" y="2787311"/>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135" name="TextBox 134">
              <a:extLst>
                <a:ext uri="{FF2B5EF4-FFF2-40B4-BE49-F238E27FC236}">
                  <a16:creationId xmlns:a16="http://schemas.microsoft.com/office/drawing/2014/main" id="{BE4C1AC3-EA59-9B44-B4D8-AEFA3A2E272D}"/>
                </a:ext>
              </a:extLst>
            </p:cNvPr>
            <p:cNvSpPr txBox="1"/>
            <p:nvPr/>
          </p:nvSpPr>
          <p:spPr>
            <a:xfrm flipH="1">
              <a:off x="11657404" y="3347486"/>
              <a:ext cx="17253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grpSp>
    </p:spTree>
    <p:extLst>
      <p:ext uri="{BB962C8B-B14F-4D97-AF65-F5344CB8AC3E}">
        <p14:creationId xmlns:p14="http://schemas.microsoft.com/office/powerpoint/2010/main" val="33326264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1017"/>
            <a:ext cx="11529391" cy="769441"/>
          </a:xfrm>
          <a:prstGeom prst="rect">
            <a:avLst/>
          </a:prstGeom>
          <a:noFill/>
        </p:spPr>
        <p:txBody>
          <a:bodyPr wrap="square" rtlCol="0">
            <a:spAutoFit/>
          </a:bodyPr>
          <a:lstStyle/>
          <a:p>
            <a:pPr algn="ctr"/>
            <a:r>
              <a:rPr lang="en-US" sz="4400" dirty="0">
                <a:latin typeface="+mj-lt"/>
              </a:rPr>
              <a:t>Class C amplifiers and Norcal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115"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a:solidFill>
                      <a:srgbClr val="000000"/>
                    </a:solidFill>
                    <a:ea typeface="Cambria Math" panose="02040503050406030204" pitchFamily="18" charset="0"/>
                    <a:sym typeface="Calibri"/>
                  </a:rPr>
                  <a:t>Norcal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115" y="1262497"/>
                <a:ext cx="8809687" cy="5352930"/>
              </a:xfrm>
              <a:prstGeom prst="rect">
                <a:avLst/>
              </a:prstGeom>
              <a:blipFill>
                <a:blip r:embed="rId3"/>
                <a:stretch>
                  <a:fillRect l="-863"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75</a:t>
            </a:fld>
            <a:endParaRPr lang="en-US" dirty="0">
              <a:solidFill>
                <a:schemeClr val="tx1"/>
              </a:solidFill>
            </a:endParaRPr>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116182"/>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76</a:t>
            </a:fld>
            <a:endParaRPr lang="en-US" dirty="0">
              <a:solidFill>
                <a:schemeClr val="tx1"/>
              </a:solidFill>
            </a:endParaRPr>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273120" y="1299728"/>
            <a:ext cx="4065092" cy="3484974"/>
            <a:chOff x="1394657" y="1859533"/>
            <a:chExt cx="4065092"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114838"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340348" y="1228918"/>
                <a:ext cx="8009071"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𝑑</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𝑊</m:t>
                    </m:r>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2.5</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3.2</m:t>
                        </m:r>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=.78</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340348" y="1228918"/>
                <a:ext cx="8009071" cy="5270357"/>
              </a:xfrm>
              <a:prstGeom prst="rect">
                <a:avLst/>
              </a:prstGeom>
              <a:blipFill>
                <a:blip r:embed="rId5"/>
                <a:stretch>
                  <a:fillRect l="-126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52208" y="1555814"/>
                <a:ext cx="10804004" cy="42905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52208" y="1555814"/>
                <a:ext cx="10804004" cy="4290597"/>
              </a:xfrm>
              <a:prstGeom prst="rect">
                <a:avLst/>
              </a:prstGeom>
              <a:blipFill>
                <a:blip r:embed="rId3"/>
                <a:stretch>
                  <a:fillRect l="-940" t="-59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r>
              <a:rPr lang="en-US" dirty="0">
                <a:solidFill>
                  <a:schemeClr val="tx1"/>
                </a:solidFill>
              </a:rPr>
              <a:t>77</a:t>
            </a:r>
          </a:p>
        </p:txBody>
      </p:sp>
    </p:spTree>
    <p:extLst>
      <p:ext uri="{BB962C8B-B14F-4D97-AF65-F5344CB8AC3E}">
        <p14:creationId xmlns:p14="http://schemas.microsoft.com/office/powerpoint/2010/main" val="3686940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1405370"/>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Motorola 2N3553,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=25</m:t>
                    </m:r>
                    <m:f>
                      <m:fPr>
                        <m:type m:val="skw"/>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𝐶</m:t>
                        </m:r>
                      </m:num>
                      <m:den>
                        <m:r>
                          <a:rPr lang="en-US" b="0" i="1" smtClean="0">
                            <a:solidFill>
                              <a:srgbClr val="000000"/>
                            </a:solidFill>
                            <a:latin typeface="Cambria Math" panose="02040503050406030204" pitchFamily="18" charset="0"/>
                            <a:cs typeface="Calibri"/>
                            <a:sym typeface="Calibri"/>
                          </a:rPr>
                          <m:t>𝑊</m:t>
                        </m:r>
                      </m:den>
                    </m:f>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Turn function generator until output is 30V</a:t>
                </a:r>
                <a:r>
                  <a:rPr lang="en-US" baseline="-25000" dirty="0">
                    <a:solidFill>
                      <a:srgbClr val="000000"/>
                    </a:solidFill>
                    <a:latin typeface="Calibri"/>
                    <a:ea typeface="Calibri"/>
                    <a:cs typeface="Calibri"/>
                    <a:sym typeface="Calibri"/>
                  </a:rPr>
                  <a:t>pp</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After 20 minutes,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latin typeface="Calibri"/>
                    <a:ea typeface="Calibri"/>
                    <a:cs typeface="Calibri"/>
                    <a:sym typeface="Calibri"/>
                  </a:rPr>
                  <a:t>.  Use this to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𝑡</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latin typeface="Calibri"/>
                    <a:ea typeface="Calibri"/>
                    <a:cs typeface="Calibri"/>
                    <a:sym typeface="Calibri"/>
                  </a:rPr>
                  <a:t> and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405370"/>
                <a:ext cx="11200215" cy="5219690"/>
              </a:xfrm>
              <a:prstGeom prst="rect">
                <a:avLst/>
              </a:prstGeom>
              <a:blipFill>
                <a:blip r:embed="rId3"/>
                <a:stretch>
                  <a:fillRect l="-906" t="-80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78</a:t>
            </a:fld>
            <a:endParaRPr lang="en-US" dirty="0">
              <a:solidFill>
                <a:schemeClr val="tx1"/>
              </a:solidFill>
            </a:endParaRPr>
          </a:p>
        </p:txBody>
      </p:sp>
    </p:spTree>
    <p:extLst>
      <p:ext uri="{BB962C8B-B14F-4D97-AF65-F5344CB8AC3E}">
        <p14:creationId xmlns:p14="http://schemas.microsoft.com/office/powerpoint/2010/main" val="5341096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98822"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98822"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79</a:t>
            </a:fld>
            <a:endParaRPr lang="en-US" dirty="0">
              <a:solidFill>
                <a:schemeClr val="tx1"/>
              </a:solidFill>
            </a:endParaRPr>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373701" y="3349907"/>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159588" y="110664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44826"/>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90580" y="1669857"/>
            <a:ext cx="6631004" cy="44666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80</a:t>
            </a:fld>
            <a:endParaRPr lang="en-US" dirty="0">
              <a:solidFill>
                <a:schemeClr val="tx1"/>
              </a:solidFill>
            </a:endParaRPr>
          </a:p>
        </p:txBody>
      </p:sp>
      <p:grpSp>
        <p:nvGrpSpPr>
          <p:cNvPr id="3" name="Group 2">
            <a:extLst>
              <a:ext uri="{FF2B5EF4-FFF2-40B4-BE49-F238E27FC236}">
                <a16:creationId xmlns:a16="http://schemas.microsoft.com/office/drawing/2014/main" id="{9CE60AFD-2C2A-1347-8B87-803F6BEAB9B8}"/>
              </a:ext>
            </a:extLst>
          </p:cNvPr>
          <p:cNvGrpSpPr/>
          <p:nvPr/>
        </p:nvGrpSpPr>
        <p:grpSpPr>
          <a:xfrm>
            <a:off x="7671999"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30600" y="3235688"/>
              <a:ext cx="53541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910311" y="5381402"/>
              <a:ext cx="5354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 </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360802"/>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gate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a:t>
            </a:r>
            <a:r>
              <a:rPr lang="en-US"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a:t>
            </a:r>
            <a:r>
              <a:rPr lang="en-US" baseline="-25000" dirty="0">
                <a:solidFill>
                  <a:srgbClr val="000000"/>
                </a:solidFill>
                <a:latin typeface="Calibri"/>
                <a:ea typeface="Calibri"/>
                <a:cs typeface="Calibri"/>
                <a:sym typeface="Calibri"/>
              </a:rPr>
              <a:t>17</a:t>
            </a:r>
            <a:r>
              <a:rPr lang="en-US"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would this change if you took when L</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81</a:t>
            </a:fld>
            <a:endParaRPr lang="en-US" dirty="0">
              <a:solidFill>
                <a:schemeClr val="tx1"/>
              </a:solidFill>
            </a:endParaRPr>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485334" y="3658151"/>
              <a:ext cx="749048"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475115" y="4455968"/>
              <a:ext cx="77646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00090" y="1880397"/>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00090"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12868" y="1377882"/>
                <a:ext cx="8840596"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for the purpose of calculating resonant frequency.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8" y="1377882"/>
                <a:ext cx="8840596" cy="5193222"/>
              </a:xfrm>
              <a:prstGeom prst="rect">
                <a:avLst/>
              </a:prstGeom>
              <a:blipFill>
                <a:blip r:embed="rId3"/>
                <a:stretch>
                  <a:fillRect l="-1148" t="-488" r="-14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82</a:t>
            </a:fld>
            <a:endParaRPr lang="en-US" dirty="0">
              <a:solidFill>
                <a:schemeClr val="tx1"/>
              </a:solidFill>
            </a:endParaRPr>
          </a:p>
        </p:txBody>
      </p:sp>
      <p:grpSp>
        <p:nvGrpSpPr>
          <p:cNvPr id="2" name="Group 1">
            <a:extLst>
              <a:ext uri="{FF2B5EF4-FFF2-40B4-BE49-F238E27FC236}">
                <a16:creationId xmlns:a16="http://schemas.microsoft.com/office/drawing/2014/main" id="{1A6955CA-8098-A24F-BC64-384E31CAB7CA}"/>
              </a:ext>
            </a:extLst>
          </p:cNvPr>
          <p:cNvGrpSpPr/>
          <p:nvPr/>
        </p:nvGrpSpPr>
        <p:grpSpPr>
          <a:xfrm>
            <a:off x="8847897" y="3095784"/>
            <a:ext cx="3084742" cy="1813358"/>
            <a:chOff x="8728707" y="2888956"/>
            <a:chExt cx="3084742" cy="1813358"/>
          </a:xfrm>
        </p:grpSpPr>
        <p:sp>
          <p:nvSpPr>
            <p:cNvPr id="6" name="Oval 5">
              <a:extLst>
                <a:ext uri="{FF2B5EF4-FFF2-40B4-BE49-F238E27FC236}">
                  <a16:creationId xmlns:a16="http://schemas.microsoft.com/office/drawing/2014/main" id="{DEED19CF-B6A0-5248-A445-87FB39E6FC5C}"/>
                </a:ext>
              </a:extLst>
            </p:cNvPr>
            <p:cNvSpPr/>
            <p:nvPr/>
          </p:nvSpPr>
          <p:spPr>
            <a:xfrm>
              <a:off x="11645930"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646801" y="3372932"/>
              <a:ext cx="1583905" cy="204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804341"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569757"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559081"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694800"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290195"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9127578"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660396"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728707"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10189079"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686328"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510506"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600877"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10067232"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1276663"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328409"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1244310"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344097"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9048394"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827908"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252109" y="40552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9128708"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639798"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60AF16E-795D-844E-959A-159B34A4EB5A}"/>
                </a:ext>
              </a:extLst>
            </p:cNvPr>
            <p:cNvSpPr/>
            <p:nvPr/>
          </p:nvSpPr>
          <p:spPr>
            <a:xfrm>
              <a:off x="10564761" y="3345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AAB89E-86BA-274D-943F-3786DF4A2B05}"/>
                </a:ext>
              </a:extLst>
            </p:cNvPr>
            <p:cNvSpPr/>
            <p:nvPr/>
          </p:nvSpPr>
          <p:spPr>
            <a:xfrm>
              <a:off x="10148748" y="33376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8795B2-1B1A-054B-AF6B-67577F106419}"/>
                </a:ext>
              </a:extLst>
            </p:cNvPr>
            <p:cNvSpPr/>
            <p:nvPr/>
          </p:nvSpPr>
          <p:spPr>
            <a:xfrm>
              <a:off x="10556520" y="462276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493D8D-694E-8741-81A0-52517FFFE060}"/>
                </a:ext>
              </a:extLst>
            </p:cNvPr>
            <p:cNvSpPr/>
            <p:nvPr/>
          </p:nvSpPr>
          <p:spPr>
            <a:xfrm>
              <a:off x="10140507" y="461452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Norcal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75800" y="1662827"/>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75800" y="1662827"/>
                <a:ext cx="7421680" cy="4655090"/>
              </a:xfrm>
              <a:prstGeom prst="rect">
                <a:avLst/>
              </a:prstGeom>
              <a:blipFill>
                <a:blip r:embed="rId3"/>
                <a:stretch>
                  <a:fillRect l="-1195"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83</a:t>
            </a:fld>
            <a:endParaRPr lang="en-US" dirty="0">
              <a:solidFill>
                <a:schemeClr val="tx1"/>
              </a:solidFill>
            </a:endParaRPr>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7999396" y="2036345"/>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17101"/>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84142"/>
                <a:ext cx="10971766"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Calculate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84142"/>
                <a:ext cx="10971766" cy="4562672"/>
              </a:xfrm>
              <a:prstGeom prst="rect">
                <a:avLst/>
              </a:prstGeom>
              <a:blipFill>
                <a:blip r:embed="rId3"/>
                <a:stretch>
                  <a:fillRect l="-925" t="-5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84</a:t>
            </a:fld>
            <a:endParaRPr lang="en-US" dirty="0">
              <a:solidFill>
                <a:schemeClr val="tx1"/>
              </a:solidFill>
            </a:endParaRPr>
          </a:p>
        </p:txBody>
      </p:sp>
    </p:spTree>
    <p:extLst>
      <p:ext uri="{BB962C8B-B14F-4D97-AF65-F5344CB8AC3E}">
        <p14:creationId xmlns:p14="http://schemas.microsoft.com/office/powerpoint/2010/main" val="41680852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85</a:t>
            </a:fld>
            <a:endParaRPr lang="en-US" dirty="0">
              <a:solidFill>
                <a:schemeClr val="tx1"/>
              </a:solidFill>
            </a:endParaRPr>
          </a:p>
        </p:txBody>
      </p:sp>
    </p:spTree>
    <p:extLst>
      <p:ext uri="{BB962C8B-B14F-4D97-AF65-F5344CB8AC3E}">
        <p14:creationId xmlns:p14="http://schemas.microsoft.com/office/powerpoint/2010/main" val="1304217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86</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24904"/>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87</a:t>
            </a:fld>
            <a:endParaRPr lang="en-US" dirty="0">
              <a:solidFill>
                <a:schemeClr val="tx1"/>
              </a:solidFill>
            </a:endParaRPr>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232301" y="1542680"/>
                <a:ext cx="6127674"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232301" y="1542680"/>
                <a:ext cx="6127674" cy="4939125"/>
              </a:xfrm>
              <a:prstGeom prst="rect">
                <a:avLst/>
              </a:prstGeom>
              <a:blipFill>
                <a:blip r:embed="rId3"/>
                <a:stretch>
                  <a:fillRect l="-1863" t="-513"/>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6979114" y="1379457"/>
            <a:ext cx="4753748" cy="4303568"/>
            <a:chOff x="6665611" y="1604498"/>
            <a:chExt cx="4753748" cy="4303568"/>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8" y="1604498"/>
              <a:ext cx="44060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53779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 (1)</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88</a:t>
            </a:fld>
            <a:endParaRPr lang="en-US" dirty="0">
              <a:solidFill>
                <a:schemeClr val="tx1"/>
              </a:solidFill>
            </a:endParaRPr>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947842"/>
            <a:ext cx="4341857" cy="3352687"/>
            <a:chOff x="7446979" y="1947842"/>
            <a:chExt cx="4341857" cy="3352687"/>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8" y="1947842"/>
              <a:ext cx="4618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7"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51254" y="1616628"/>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Norcal Product Detector (2)</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90962" y="1290623"/>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89</a:t>
            </a:fld>
            <a:endParaRPr lang="en-US" dirty="0">
              <a:solidFill>
                <a:schemeClr val="tx1"/>
              </a:solidFill>
            </a:endParaRPr>
          </a:p>
        </p:txBody>
      </p:sp>
    </p:spTree>
    <p:extLst>
      <p:ext uri="{BB962C8B-B14F-4D97-AF65-F5344CB8AC3E}">
        <p14:creationId xmlns:p14="http://schemas.microsoft.com/office/powerpoint/2010/main" val="2357343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63311"/>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90</a:t>
            </a:fld>
            <a:endParaRPr lang="en-US" dirty="0">
              <a:solidFill>
                <a:schemeClr val="tx1"/>
              </a:solidFill>
            </a:endParaRPr>
          </a:p>
        </p:txBody>
      </p:sp>
      <p:sp>
        <p:nvSpPr>
          <p:cNvPr id="123" name="TextBox 122">
            <a:extLst>
              <a:ext uri="{FF2B5EF4-FFF2-40B4-BE49-F238E27FC236}">
                <a16:creationId xmlns:a16="http://schemas.microsoft.com/office/drawing/2014/main" id="{C3405655-5B86-474A-9661-4740DD0F8927}"/>
              </a:ext>
            </a:extLst>
          </p:cNvPr>
          <p:cNvSpPr txBox="1"/>
          <p:nvPr/>
        </p:nvSpPr>
        <p:spPr>
          <a:xfrm>
            <a:off x="414066" y="1583530"/>
            <a:ext cx="6845880" cy="46588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How much would you expect the inductor to lower the oscillation frequency</a:t>
            </a:r>
          </a:p>
          <a:p>
            <a:pPr marL="342900" indent="-342900" defTabSz="457200"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dirty="0">
                <a:solidFill>
                  <a:srgbClr val="000000"/>
                </a:solidFill>
              </a:rPr>
              <a:t>Measure the rise and fall time of keying response</a:t>
            </a:r>
          </a:p>
          <a:p>
            <a:pPr marL="342900" indent="-342900" defTabSz="457200"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grpSp>
        <p:nvGrpSpPr>
          <p:cNvPr id="3" name="Group 2">
            <a:extLst>
              <a:ext uri="{FF2B5EF4-FFF2-40B4-BE49-F238E27FC236}">
                <a16:creationId xmlns:a16="http://schemas.microsoft.com/office/drawing/2014/main" id="{0A427F02-1BD2-AC47-8040-0B3B18BA6B8B}"/>
              </a:ext>
            </a:extLst>
          </p:cNvPr>
          <p:cNvGrpSpPr/>
          <p:nvPr/>
        </p:nvGrpSpPr>
        <p:grpSpPr>
          <a:xfrm>
            <a:off x="7499847" y="2520726"/>
            <a:ext cx="4065485" cy="2784451"/>
            <a:chOff x="7927551" y="1603338"/>
            <a:chExt cx="4065485" cy="2784451"/>
          </a:xfrm>
        </p:grpSpPr>
        <p:sp>
          <p:nvSpPr>
            <p:cNvPr id="16" name="Shape 51">
              <a:extLst>
                <a:ext uri="{FF2B5EF4-FFF2-40B4-BE49-F238E27FC236}">
                  <a16:creationId xmlns:a16="http://schemas.microsoft.com/office/drawing/2014/main" id="{475EE5B6-E02A-A04D-B608-C37E82494806}"/>
                </a:ext>
              </a:extLst>
            </p:cNvPr>
            <p:cNvSpPr/>
            <p:nvPr/>
          </p:nvSpPr>
          <p:spPr>
            <a:xfrm>
              <a:off x="9192333" y="1985973"/>
              <a:ext cx="421413" cy="16724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924694" y="2281501"/>
              <a:ext cx="1036193" cy="1488485"/>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ctr">
              <a:no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993467" y="227108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999355" y="2597608"/>
              <a:ext cx="523600"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9004206" y="288068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993467" y="3417842"/>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9210528" y="2262635"/>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9201325" y="2563807"/>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9208245" y="308380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9228850" y="340946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795612" y="2900232"/>
              <a:ext cx="217149" cy="677901"/>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927551" y="2711536"/>
              <a:ext cx="279194" cy="59151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771665" y="2122333"/>
              <a:ext cx="39473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8056668" y="2709282"/>
              <a:ext cx="864202" cy="27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927551" y="3258847"/>
              <a:ext cx="279194" cy="295755"/>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549755" y="2977716"/>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8416417" y="2972805"/>
              <a:ext cx="279194" cy="295755"/>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425639" y="2650941"/>
              <a:ext cx="279194" cy="59151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785814" y="2304901"/>
              <a:ext cx="236604" cy="697985"/>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934596" y="2394291"/>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10292875" y="1976148"/>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10258329" y="1949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10138564" y="1603338"/>
              <a:ext cx="47575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549755" y="357396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954419" y="2656760"/>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517582" y="2617003"/>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856943" y="2643038"/>
              <a:ext cx="0" cy="9051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713842" y="3446735"/>
              <a:ext cx="279194" cy="295755"/>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565301" y="357210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523570" y="3854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8196742" y="2707053"/>
              <a:ext cx="466391"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10083384" y="2821684"/>
              <a:ext cx="39702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483178" y="3405949"/>
              <a:ext cx="87405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8425978" y="395115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927551" y="1678183"/>
              <a:ext cx="724159"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498308" y="2803504"/>
              <a:ext cx="151730" cy="237216"/>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953005" y="3236691"/>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436812" y="2895484"/>
              <a:ext cx="118302" cy="697985"/>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1107948" y="2650417"/>
              <a:ext cx="74552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280109" y="2880689"/>
              <a:ext cx="46921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8441772" y="2035407"/>
              <a:ext cx="236604" cy="697985"/>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8369850" y="1903216"/>
              <a:ext cx="62074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8221641" y="1970642"/>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8187095" y="1943934"/>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530562" y="3197509"/>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819400" y="3208511"/>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960060C9-A893-254D-B258-181A02D52406}"/>
                </a:ext>
              </a:extLst>
            </p:cNvPr>
            <p:cNvCxnSpPr>
              <a:cxnSpLocks/>
            </p:cNvCxnSpPr>
            <p:nvPr/>
          </p:nvCxnSpPr>
          <p:spPr>
            <a:xfrm>
              <a:off x="9952561" y="355364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5" name="Straight Connector 124">
              <a:extLst>
                <a:ext uri="{FF2B5EF4-FFF2-40B4-BE49-F238E27FC236}">
                  <a16:creationId xmlns:a16="http://schemas.microsoft.com/office/drawing/2014/main" id="{7953DEE3-4BEB-384A-BB94-DFF07EB70B69}"/>
                </a:ext>
              </a:extLst>
            </p:cNvPr>
            <p:cNvCxnSpPr>
              <a:cxnSpLocks/>
            </p:cNvCxnSpPr>
            <p:nvPr/>
          </p:nvCxnSpPr>
          <p:spPr>
            <a:xfrm>
              <a:off x="10302661" y="355178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6" name="Oval 125">
              <a:extLst>
                <a:ext uri="{FF2B5EF4-FFF2-40B4-BE49-F238E27FC236}">
                  <a16:creationId xmlns:a16="http://schemas.microsoft.com/office/drawing/2014/main" id="{96F36094-1ED8-E245-B0DA-8645B4E1C90E}"/>
                </a:ext>
              </a:extLst>
            </p:cNvPr>
            <p:cNvSpPr/>
            <p:nvPr/>
          </p:nvSpPr>
          <p:spPr>
            <a:xfrm>
              <a:off x="10260930" y="383412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56E4134C-A376-1846-B2EA-13F115F1D32B}"/>
                </a:ext>
              </a:extLst>
            </p:cNvPr>
            <p:cNvSpPr txBox="1"/>
            <p:nvPr/>
          </p:nvSpPr>
          <p:spPr>
            <a:xfrm>
              <a:off x="10000778" y="398163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grpSp>
    </p:spTree>
    <p:extLst>
      <p:ext uri="{BB962C8B-B14F-4D97-AF65-F5344CB8AC3E}">
        <p14:creationId xmlns:p14="http://schemas.microsoft.com/office/powerpoint/2010/main" val="1569856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01763" y="1176251"/>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01763" y="1176251"/>
                <a:ext cx="8183249" cy="5561335"/>
              </a:xfrm>
              <a:prstGeom prst="rect">
                <a:avLst/>
              </a:prstGeom>
              <a:blipFill>
                <a:blip r:embed="rId3"/>
                <a:stretch>
                  <a:fillRect l="-1085" t="-68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91</a:t>
            </a:fld>
            <a:endParaRPr lang="en-US" dirty="0">
              <a:solidFill>
                <a:schemeClr val="tx1"/>
              </a:solidFill>
            </a:endParaRPr>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414619"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402845" y="1632274"/>
            <a:ext cx="2848931" cy="2515655"/>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349498" y="4217005"/>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92</a:t>
            </a:fld>
            <a:endParaRPr lang="en-US" dirty="0">
              <a:solidFill>
                <a:schemeClr val="tx1"/>
              </a:solidFill>
            </a:endParaRPr>
          </a:p>
        </p:txBody>
      </p:sp>
      <p:grpSp>
        <p:nvGrpSpPr>
          <p:cNvPr id="9" name="Group 8">
            <a:extLst>
              <a:ext uri="{FF2B5EF4-FFF2-40B4-BE49-F238E27FC236}">
                <a16:creationId xmlns:a16="http://schemas.microsoft.com/office/drawing/2014/main" id="{CC2B986B-E274-5745-B57C-8FF5E29AD44B}"/>
              </a:ext>
            </a:extLst>
          </p:cNvPr>
          <p:cNvGrpSpPr/>
          <p:nvPr/>
        </p:nvGrpSpPr>
        <p:grpSpPr>
          <a:xfrm>
            <a:off x="7537515" y="1490216"/>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6694469"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6694469" cy="4435688"/>
              </a:xfrm>
              <a:prstGeom prst="rect">
                <a:avLst/>
              </a:prstGeom>
              <a:blipFill>
                <a:blip r:embed="rId4"/>
                <a:stretch>
                  <a:fillRect l="-1705" t="-85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93</a:t>
            </a:fld>
            <a:endParaRPr lang="en-US" dirty="0">
              <a:solidFill>
                <a:schemeClr val="tx1"/>
              </a:solidFill>
            </a:endParaRPr>
          </a:p>
        </p:txBody>
      </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524571" y="1567295"/>
                <a:ext cx="6891813" cy="49733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rPr>
                  <a:t>Connect function generator through 300K resistor to AF2 (620Hz sine, R</a:t>
                </a:r>
                <a:r>
                  <a:rPr lang="en-US" baseline="-25000" dirty="0">
                    <a:solidFill>
                      <a:srgbClr val="000000"/>
                    </a:solidFill>
                  </a:rPr>
                  <a:t>6</a:t>
                </a:r>
                <a:r>
                  <a:rPr lang="en-US" dirty="0">
                    <a:solidFill>
                      <a:srgbClr val="000000"/>
                    </a:solidFill>
                  </a:rPr>
                  <a:t> fully counterclockwise)  and oscilloscope to audio output.  Adjust input so output is 1V rms.  Connect multimeter to P.</a:t>
                </a:r>
              </a:p>
              <a:p>
                <a:pPr defTabSz="457200" hangingPunct="0"/>
                <a:endParaRPr lang="en-US" dirty="0">
                  <a:solidFill>
                    <a:srgbClr val="000000"/>
                  </a:solidFill>
                </a:endParaRPr>
              </a:p>
              <a:p>
                <a:pPr marL="342900" indent="-342900" defTabSz="457200" hangingPunct="0">
                  <a:buFont typeface="+mj-lt"/>
                  <a:buAutoNum type="arabicPeriod"/>
                </a:pPr>
                <a:r>
                  <a:rPr lang="en-US" dirty="0">
                    <a:solidFill>
                      <a:srgbClr val="000000"/>
                    </a:solidFill>
                  </a:rPr>
                  <a:t>Plot audio output v dc control</a:t>
                </a:r>
              </a:p>
              <a:p>
                <a:pPr marL="342900" indent="-342900" defTabSz="457200"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hangingPunct="0">
                  <a:buFont typeface="+mj-lt"/>
                  <a:buAutoNum type="arabicPeriod"/>
                </a:pPr>
                <a:r>
                  <a:rPr lang="en-US" dirty="0">
                    <a:solidFill>
                      <a:srgbClr val="000000"/>
                    </a:solidFill>
                  </a:rPr>
                  <a:t>What is the minimum control voltage?</a:t>
                </a:r>
              </a:p>
              <a:p>
                <a:pPr defTabSz="457200" hangingPunct="0"/>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524571" y="1567295"/>
                <a:ext cx="6891813" cy="4973353"/>
              </a:xfrm>
              <a:prstGeom prst="rect">
                <a:avLst/>
              </a:prstGeom>
              <a:blipFill>
                <a:blip r:embed="rId3"/>
                <a:stretch>
                  <a:fillRect l="-1471" t="-509"/>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B275B16-65AF-6D43-BEF8-CEF215C3B6E6}"/>
              </a:ext>
            </a:extLst>
          </p:cNvPr>
          <p:cNvGrpSpPr/>
          <p:nvPr/>
        </p:nvGrpSpPr>
        <p:grpSpPr>
          <a:xfrm>
            <a:off x="7523478" y="1878506"/>
            <a:ext cx="4379884" cy="3982506"/>
            <a:chOff x="7623519" y="1878506"/>
            <a:chExt cx="4379884" cy="3982506"/>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8843689" y="3179740"/>
              <a:ext cx="142367"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8517006" y="2586242"/>
              <a:ext cx="796405" cy="485157"/>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40" name="TextBox 39">
              <a:extLst>
                <a:ext uri="{FF2B5EF4-FFF2-40B4-BE49-F238E27FC236}">
                  <a16:creationId xmlns:a16="http://schemas.microsoft.com/office/drawing/2014/main" id="{8510553E-FE83-A547-999F-D79AD8EDE00C}"/>
                </a:ext>
              </a:extLst>
            </p:cNvPr>
            <p:cNvSpPr txBox="1"/>
            <p:nvPr/>
          </p:nvSpPr>
          <p:spPr>
            <a:xfrm flipH="1">
              <a:off x="8381638" y="4004193"/>
              <a:ext cx="41126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7838948" y="2430046"/>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7798428" y="238355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10899144" y="4245299"/>
              <a:ext cx="284734"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10245280" y="3998261"/>
              <a:ext cx="2070"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8848935" y="3915111"/>
              <a:ext cx="142367"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8517005" y="4755116"/>
              <a:ext cx="796405" cy="485157"/>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8417042" y="3562988"/>
              <a:ext cx="304800" cy="711834"/>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8082036" y="3904863"/>
              <a:ext cx="284734"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8869662" y="386210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8480255" y="2957187"/>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9213428" y="2969668"/>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8494983" y="4234190"/>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9202476" y="4239216"/>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8874573" y="326827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8879484" y="454527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9237836" y="2065298"/>
              <a:ext cx="304800" cy="711834"/>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 name="Oval 108">
              <a:extLst>
                <a:ext uri="{FF2B5EF4-FFF2-40B4-BE49-F238E27FC236}">
                  <a16:creationId xmlns:a16="http://schemas.microsoft.com/office/drawing/2014/main" id="{3128DDB0-7A63-D04B-AA74-34EB3D670EAD}"/>
                </a:ext>
              </a:extLst>
            </p:cNvPr>
            <p:cNvSpPr/>
            <p:nvPr/>
          </p:nvSpPr>
          <p:spPr>
            <a:xfrm>
              <a:off x="7790649" y="534393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7623519" y="4973943"/>
              <a:ext cx="39516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9260310" y="5043195"/>
              <a:ext cx="304800" cy="711834"/>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10202570" y="396608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V="1">
              <a:off x="9632096" y="3327311"/>
              <a:ext cx="1" cy="126782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9923733" y="3656791"/>
              <a:ext cx="152400" cy="711834"/>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10405653" y="3662060"/>
              <a:ext cx="152400" cy="711834"/>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8201445" y="2439333"/>
              <a:ext cx="3746" cy="87782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9" name="TextBox 138">
              <a:extLst>
                <a:ext uri="{FF2B5EF4-FFF2-40B4-BE49-F238E27FC236}">
                  <a16:creationId xmlns:a16="http://schemas.microsoft.com/office/drawing/2014/main" id="{714C4AA9-FE31-4E4A-B629-F0E080184ABD}"/>
                </a:ext>
              </a:extLst>
            </p:cNvPr>
            <p:cNvSpPr txBox="1"/>
            <p:nvPr/>
          </p:nvSpPr>
          <p:spPr>
            <a:xfrm flipH="1">
              <a:off x="7808956" y="1976283"/>
              <a:ext cx="49271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10970327" y="3614762"/>
              <a:ext cx="142367"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10621005" y="4015665"/>
              <a:ext cx="341681"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4" name="Oval 173">
              <a:extLst>
                <a:ext uri="{FF2B5EF4-FFF2-40B4-BE49-F238E27FC236}">
                  <a16:creationId xmlns:a16="http://schemas.microsoft.com/office/drawing/2014/main" id="{0A5C53A1-6F43-A34C-B1DF-87DA2AFB3A46}"/>
                </a:ext>
              </a:extLst>
            </p:cNvPr>
            <p:cNvSpPr/>
            <p:nvPr/>
          </p:nvSpPr>
          <p:spPr>
            <a:xfrm>
              <a:off x="10996744" y="355735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10902414" y="3265672"/>
              <a:ext cx="4629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80" name="Oval 179">
              <a:extLst>
                <a:ext uri="{FF2B5EF4-FFF2-40B4-BE49-F238E27FC236}">
                  <a16:creationId xmlns:a16="http://schemas.microsoft.com/office/drawing/2014/main" id="{7A422F6C-491A-BA47-98CD-A49B0B96D36D}"/>
                </a:ext>
              </a:extLst>
            </p:cNvPr>
            <p:cNvSpPr/>
            <p:nvPr/>
          </p:nvSpPr>
          <p:spPr>
            <a:xfrm>
              <a:off x="9739833" y="534918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678245" y="5473590"/>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10196029" y="4638039"/>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9840653" y="4765949"/>
              <a:ext cx="11816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amp out</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9197415" y="2962130"/>
              <a:ext cx="3570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8391062" y="2942384"/>
              <a:ext cx="49077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8412275" y="4618621"/>
              <a:ext cx="3506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9203130" y="4629090"/>
              <a:ext cx="36149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9177119" y="1878506"/>
              <a:ext cx="3505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9252642" y="5553237"/>
              <a:ext cx="342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8211619" y="2492512"/>
              <a:ext cx="74968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11122498" y="3633828"/>
              <a:ext cx="880905"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10554894" y="3596512"/>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9904131" y="3627246"/>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9035951" y="4129563"/>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8512764" y="3391537"/>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cxnSp>
          <p:nvCxnSpPr>
            <p:cNvPr id="205" name="Straight Connector 204">
              <a:extLst>
                <a:ext uri="{FF2B5EF4-FFF2-40B4-BE49-F238E27FC236}">
                  <a16:creationId xmlns:a16="http://schemas.microsoft.com/office/drawing/2014/main" id="{FA147F99-B9E5-7343-8F67-A6611F38D97A}"/>
                </a:ext>
              </a:extLst>
            </p:cNvPr>
            <p:cNvCxnSpPr>
              <a:cxnSpLocks/>
            </p:cNvCxnSpPr>
            <p:nvPr/>
          </p:nvCxnSpPr>
          <p:spPr>
            <a:xfrm flipV="1">
              <a:off x="8234021" y="4581174"/>
              <a:ext cx="0" cy="80908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7D98CB9B-5CDC-BF43-AE37-EE0D35EE40E2}"/>
                </a:ext>
              </a:extLst>
            </p:cNvPr>
            <p:cNvCxnSpPr>
              <a:cxnSpLocks/>
            </p:cNvCxnSpPr>
            <p:nvPr/>
          </p:nvCxnSpPr>
          <p:spPr>
            <a:xfrm flipH="1">
              <a:off x="7855421" y="5387439"/>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Oval 206">
              <a:extLst>
                <a:ext uri="{FF2B5EF4-FFF2-40B4-BE49-F238E27FC236}">
                  <a16:creationId xmlns:a16="http://schemas.microsoft.com/office/drawing/2014/main" id="{DB7E08AC-3A60-9B4C-ACA8-20495D96BA44}"/>
                </a:ext>
              </a:extLst>
            </p:cNvPr>
            <p:cNvSpPr/>
            <p:nvPr/>
          </p:nvSpPr>
          <p:spPr>
            <a:xfrm>
              <a:off x="9694526" y="237531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1298EDB3-D815-4646-BEB9-6E3F8268ED76}"/>
                </a:ext>
              </a:extLst>
            </p:cNvPr>
            <p:cNvSpPr txBox="1"/>
            <p:nvPr/>
          </p:nvSpPr>
          <p:spPr>
            <a:xfrm flipH="1">
              <a:off x="9534084" y="2017806"/>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209" name="Oval 208">
              <a:extLst>
                <a:ext uri="{FF2B5EF4-FFF2-40B4-BE49-F238E27FC236}">
                  <a16:creationId xmlns:a16="http://schemas.microsoft.com/office/drawing/2014/main" id="{CEA91086-E6F5-C04B-8B8A-8B4BC352F454}"/>
                </a:ext>
              </a:extLst>
            </p:cNvPr>
            <p:cNvSpPr/>
            <p:nvPr/>
          </p:nvSpPr>
          <p:spPr>
            <a:xfrm>
              <a:off x="9594664" y="396253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a:extLst>
                <a:ext uri="{FF2B5EF4-FFF2-40B4-BE49-F238E27FC236}">
                  <a16:creationId xmlns:a16="http://schemas.microsoft.com/office/drawing/2014/main" id="{FBD2A3FE-86C9-5D4C-9CAB-1303557C2487}"/>
                </a:ext>
              </a:extLst>
            </p:cNvPr>
            <p:cNvSpPr txBox="1"/>
            <p:nvPr/>
          </p:nvSpPr>
          <p:spPr>
            <a:xfrm flipH="1">
              <a:off x="9394748" y="3846280"/>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200CF71C-4D46-204D-93F5-7F98B75FA1FE}"/>
                </a:ext>
              </a:extLst>
            </p:cNvPr>
            <p:cNvSpPr txBox="1"/>
            <p:nvPr/>
          </p:nvSpPr>
          <p:spPr>
            <a:xfrm flipH="1">
              <a:off x="10177344" y="3677404"/>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Q</a:t>
              </a:r>
            </a:p>
          </p:txBody>
        </p:sp>
      </p:grpSp>
    </p:spTree>
    <p:extLst>
      <p:ext uri="{BB962C8B-B14F-4D97-AF65-F5344CB8AC3E}">
        <p14:creationId xmlns:p14="http://schemas.microsoft.com/office/powerpoint/2010/main" val="13311931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94</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37329"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endCxn id="22" idx="5"/>
            </p:cNvCxnSpPr>
            <p:nvPr/>
          </p:nvCxnSpPr>
          <p:spPr>
            <a:xfrm flipH="1" flipV="1">
              <a:off x="3962693" y="1376119"/>
              <a:ext cx="1168959" cy="37940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p:cNvCxnSpPr>
            <p:nvPr/>
          </p:nvCxnSpPr>
          <p:spPr>
            <a:xfrm flipV="1">
              <a:off x="5927681" y="4350967"/>
              <a:ext cx="617798"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stCxn id="43" idx="7"/>
            </p:cNvCxnSpPr>
            <p:nvPr/>
          </p:nvCxnSpPr>
          <p:spPr>
            <a:xfrm flipV="1">
              <a:off x="7643685" y="3733428"/>
              <a:ext cx="519141" cy="131664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p:cNvCxnSpPr>
            <p:nvPr/>
          </p:nvCxnSpPr>
          <p:spPr>
            <a:xfrm>
              <a:off x="5212484" y="5283641"/>
              <a:ext cx="624844" cy="3252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91528" y="1601657"/>
                <a:ext cx="10608943"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r>
                  <a:rPr lang="en-US" sz="2000" dirty="0">
                    <a:solidFill>
                      <a:srgbClr val="000000"/>
                    </a:solidFill>
                  </a:rPr>
                  <a:t>Average power: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latinLnBrk="1" hangingPunct="0">
                  <a:buFont typeface="Arial" panose="020B0604020202020204" pitchFamily="34" charset="0"/>
                  <a:buChar char="•"/>
                </a:pPr>
                <a:r>
                  <a:rPr lang="en-US" sz="2000" dirty="0">
                    <a:solidFill>
                      <a:srgbClr val="000000"/>
                    </a:solidFill>
                  </a:rPr>
                  <a:t>Noise phasors</a:t>
                </a:r>
              </a:p>
              <a:p>
                <a:pPr marL="800100" lvl="1" indent="-34290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91528" y="1601657"/>
                <a:ext cx="10608943" cy="4798756"/>
              </a:xfrm>
              <a:prstGeom prst="rect">
                <a:avLst/>
              </a:prstGeom>
              <a:blipFill>
                <a:blip r:embed="rId3"/>
                <a:stretch>
                  <a:fillRect l="-957" t="-844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95</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96</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1" y="1324660"/>
                <a:ext cx="8707969"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1" y="1324660"/>
                <a:ext cx="8707969" cy="4409475"/>
              </a:xfrm>
              <a:prstGeom prst="rect">
                <a:avLst/>
              </a:prstGeom>
              <a:blipFill>
                <a:blip r:embed="rId3"/>
                <a:stretch>
                  <a:fillRect l="-2620"/>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2973356" cy="2573135"/>
            <a:chOff x="8686800" y="673393"/>
            <a:chExt cx="2973356"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292256" y="1312083"/>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9306321" y="2714744"/>
              <a:ext cx="1985935" cy="309278"/>
            </a:xfrm>
            <a:prstGeom prst="rect">
              <a:avLst/>
            </a:prstGeom>
            <a:noFill/>
          </p:spPr>
          <p:txBody>
            <a:bodyPr wrap="square" rtlCol="0">
              <a:spAutoFit/>
            </a:bodyPr>
            <a:lstStyle/>
            <a:p>
              <a:r>
                <a:rPr lang="en-US" sz="1600" dirty="0"/>
                <a:t>Noise model for R</a:t>
              </a:r>
            </a:p>
          </p:txBody>
        </p:sp>
      </p:grpSp>
    </p:spTree>
    <p:extLst>
      <p:ext uri="{BB962C8B-B14F-4D97-AF65-F5344CB8AC3E}">
        <p14:creationId xmlns:p14="http://schemas.microsoft.com/office/powerpoint/2010/main" val="10030729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97</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1214693"/>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32821216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98</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12487856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86949" y="1451272"/>
                <a:ext cx="10533321" cy="39841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86949" y="1451272"/>
                <a:ext cx="10533321" cy="3984102"/>
              </a:xfrm>
              <a:prstGeom prst="rect">
                <a:avLst/>
              </a:prstGeom>
              <a:blipFill>
                <a:blip r:embed="rId3"/>
                <a:stretch>
                  <a:fillRect l="-842" t="-95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99</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7023</TotalTime>
  <Words>17347</Words>
  <Application>Microsoft Macintosh PowerPoint</Application>
  <PresentationFormat>Widescreen</PresentationFormat>
  <Paragraphs>3035</Paragraphs>
  <Slides>150</Slides>
  <Notes>110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150</vt:i4>
      </vt:variant>
    </vt:vector>
  </HeadingPairs>
  <TitlesOfParts>
    <vt:vector size="157" baseType="lpstr">
      <vt:lpstr>Arial</vt:lpstr>
      <vt:lpstr>Calibri</vt:lpstr>
      <vt:lpstr>Calibri Light</vt:lpstr>
      <vt:lpstr>Cambria Math</vt:lpstr>
      <vt:lpstr>Liberation Serif</vt:lpstr>
      <vt:lpstr>Times New Roman</vt:lpstr>
      <vt:lpstr>Office Theme</vt:lpstr>
      <vt:lpstr>Electronics of Radio Notes on David Rutledge’s book</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Turn the transistor experiment into a CE amplifier</vt:lpstr>
      <vt:lpstr>Transistor experiment - Thevenin equivalent DC </vt:lpstr>
      <vt:lpstr>BJT common emitter amplifier</vt:lpstr>
      <vt:lpstr>PowerPoint Presentation</vt:lpstr>
      <vt:lpstr>BJT common collector amplifier</vt:lpstr>
      <vt:lpstr>BJT common base amplifier</vt:lpstr>
      <vt:lpstr>PowerPoint Presentation</vt:lpstr>
      <vt:lpstr>JFET common drain (follower) amplifier</vt:lpstr>
      <vt:lpstr>JFET common source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Lienard-Wierchert</vt:lpstr>
      <vt:lpstr>Radiation loss and antenna aperture</vt:lpstr>
      <vt:lpstr>Antenna aperture</vt:lpstr>
      <vt:lpstr>Impedance matching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983</cp:revision>
  <dcterms:created xsi:type="dcterms:W3CDTF">2021-07-06T18:24:07Z</dcterms:created>
  <dcterms:modified xsi:type="dcterms:W3CDTF">2021-11-06T04:53:19Z</dcterms:modified>
</cp:coreProperties>
</file>